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99" r:id="rId2"/>
    <p:sldId id="258" r:id="rId3"/>
    <p:sldId id="271" r:id="rId4"/>
    <p:sldId id="257" r:id="rId5"/>
    <p:sldId id="300" r:id="rId6"/>
    <p:sldId id="302" r:id="rId7"/>
    <p:sldId id="264" r:id="rId8"/>
    <p:sldId id="261" r:id="rId9"/>
    <p:sldId id="306" r:id="rId10"/>
    <p:sldId id="265" r:id="rId11"/>
    <p:sldId id="301" r:id="rId12"/>
    <p:sldId id="262" r:id="rId13"/>
    <p:sldId id="304" r:id="rId14"/>
    <p:sldId id="269" r:id="rId15"/>
    <p:sldId id="303" r:id="rId16"/>
    <p:sldId id="276" r:id="rId17"/>
    <p:sldId id="277" r:id="rId18"/>
    <p:sldId id="278" r:id="rId19"/>
    <p:sldId id="279" r:id="rId20"/>
    <p:sldId id="308" r:id="rId21"/>
    <p:sldId id="280" r:id="rId22"/>
    <p:sldId id="282" r:id="rId23"/>
    <p:sldId id="283" r:id="rId24"/>
    <p:sldId id="281" r:id="rId25"/>
    <p:sldId id="284" r:id="rId26"/>
    <p:sldId id="290" r:id="rId27"/>
    <p:sldId id="285" r:id="rId28"/>
    <p:sldId id="297" r:id="rId29"/>
    <p:sldId id="295" r:id="rId30"/>
    <p:sldId id="296" r:id="rId31"/>
    <p:sldId id="310" r:id="rId32"/>
    <p:sldId id="311" r:id="rId33"/>
    <p:sldId id="287" r:id="rId34"/>
    <p:sldId id="272" r:id="rId35"/>
    <p:sldId id="273" r:id="rId36"/>
    <p:sldId id="288" r:id="rId37"/>
    <p:sldId id="289" r:id="rId38"/>
    <p:sldId id="307" r:id="rId39"/>
    <p:sldId id="291" r:id="rId40"/>
    <p:sldId id="298" r:id="rId41"/>
    <p:sldId id="305" r:id="rId42"/>
    <p:sldId id="312" r:id="rId43"/>
    <p:sldId id="293" r:id="rId44"/>
    <p:sldId id="294" r:id="rId45"/>
    <p:sldId id="309" r:id="rId4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ORAN YVES" initials="NY" lastIdx="1" clrIdx="0">
    <p:extLst>
      <p:ext uri="{19B8F6BF-5375-455C-9EA6-DF929625EA0E}">
        <p15:presenceInfo xmlns:p15="http://schemas.microsoft.com/office/powerpoint/2012/main" userId="NGORAN YV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434" autoAdjust="0"/>
  </p:normalViewPr>
  <p:slideViewPr>
    <p:cSldViewPr>
      <p:cViewPr varScale="1">
        <p:scale>
          <a:sx n="71" d="100"/>
          <a:sy n="71" d="100"/>
        </p:scale>
        <p:origin x="127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21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3D1C3-C91F-42A9-AA03-6932B285D547}" type="datetimeFigureOut">
              <a:rPr lang="fr-FR" smtClean="0"/>
              <a:t>29/10/2021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779FA-69D0-4C05-A96B-643547C5B3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5716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Elle se caractérise par une fibrose diffuse de l’endocarde ventriculaire responsable d’une oblitération et d’une déformation des cavités ventriculaires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79FA-69D0-4C05-A96B-643547C5B31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4560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DEPUIS PLUS DE 70 ANS , EN DÉPITS DES  EFFORTS DE NOMBREUSES EQUIPES SCIENTIFIQUES, L’ÉPIDÉMIOLOGIE ET LA PHYSIOPATHOLOGIE COMPLEXE ET MULTIFACTORIELLE RESTENT CONTROVERSÉES.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LES PREMIERS CARACTERISTIQ CLINIQ ET ANATOMOPATHOLOGIQ DONNER PAR DAVIES EN 1948 EN OUGANDA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PLUS 2200 PUBLICATION DEPUIS 1946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79FA-69D0-4C05-A96B-643547C5B31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303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2400 CAS ONT ÉTÉ RAPPORTER DANS LE MONDE </a:t>
            </a:r>
          </a:p>
          <a:p>
            <a:r>
              <a:rPr lang="fr-FR" dirty="0" smtClean="0"/>
              <a:t>LE PLUS SOUVENT DES JEUNES ISSUS</a:t>
            </a:r>
            <a:r>
              <a:rPr lang="fr-FR" baseline="0" dirty="0" smtClean="0"/>
              <a:t> D’UN MILIEU RURAL </a:t>
            </a:r>
          </a:p>
          <a:p>
            <a:r>
              <a:rPr lang="fr-FR" baseline="0" dirty="0" smtClean="0"/>
              <a:t>LA MOITIE DES CAS EN ASS</a:t>
            </a:r>
          </a:p>
          <a:p>
            <a:r>
              <a:rPr lang="fr-FR" baseline="0" dirty="0" smtClean="0"/>
              <a:t>LE QUART EN OUGANDA SEUL </a:t>
            </a:r>
          </a:p>
          <a:p>
            <a:r>
              <a:rPr lang="fr-FR" baseline="0" dirty="0" smtClean="0"/>
              <a:t>LRGE SERIE EN CI  BRASIL  NIGERIA  MOZAMBIQ   INDE </a:t>
            </a:r>
          </a:p>
          <a:p>
            <a:r>
              <a:rPr lang="fr-FR" baseline="0" dirty="0" smtClean="0"/>
              <a:t> LA PREVALENCE PEUT  19,8 % ET  20% IC</a:t>
            </a:r>
          </a:p>
          <a:p>
            <a:r>
              <a:rPr lang="fr-FR" baseline="0" dirty="0" smtClean="0"/>
              <a:t>DECLIN INDE ET NIGERIA    CONCOMITTE AMELIORATION NIV SOCIO ECO</a:t>
            </a:r>
          </a:p>
          <a:p>
            <a:r>
              <a:rPr lang="fr-FR" baseline="0" dirty="0" smtClean="0"/>
              <a:t>OUGADA ET MOZAMBIQUE PERSISTCE</a:t>
            </a:r>
          </a:p>
          <a:p>
            <a:r>
              <a:rPr lang="fr-FR" baseline="0" dirty="0" smtClean="0"/>
              <a:t>10 ET 30 ANS</a:t>
            </a:r>
          </a:p>
          <a:p>
            <a:r>
              <a:rPr lang="fr-FR" baseline="0" dirty="0" smtClean="0"/>
              <a:t>HOMMES  MOZAMBIQ ET NIG </a:t>
            </a:r>
          </a:p>
          <a:p>
            <a:r>
              <a:rPr lang="fr-FR" baseline="0" dirty="0" smtClean="0"/>
              <a:t>FEMMES  OUGANDA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79FA-69D0-4C05-A96B-643547C5B31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283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CINQ DERNIERES ANNEES VARIE DE 0,5 A 13 %</a:t>
            </a:r>
          </a:p>
          <a:p>
            <a:r>
              <a:rPr lang="fr-FR" dirty="0" smtClean="0"/>
              <a:t>DENOMINATEUR COMMUN L’ENFANT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79FA-69D0-4C05-A96B-643547C5B31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459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TOUT SE RESUME EN CE SCHEMA</a:t>
            </a:r>
            <a:r>
              <a:rPr lang="fr-FR" baseline="0" dirty="0" smtClean="0"/>
              <a:t> </a:t>
            </a:r>
          </a:p>
          <a:p>
            <a:r>
              <a:rPr lang="fr-FR" baseline="0" dirty="0" smtClean="0"/>
              <a:t>AUJOURD’HUI ON SAIT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79FA-69D0-4C05-A96B-643547C5B31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9430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79FA-69D0-4C05-A96B-643547C5B31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3093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79FA-69D0-4C05-A96B-643547C5B31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0174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142F3-1236-4259-B628-FDDEA73D46BA}" type="datetime1">
              <a:rPr lang="fr-FR" smtClean="0"/>
              <a:t>29/10/2021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331A6-32BF-45B1-AD5D-F226B4786F75}" type="datetime1">
              <a:rPr lang="fr-FR" smtClean="0"/>
              <a:t>29/10/2021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56C30-98EB-405B-BA6C-B83DDBA6627F}" type="datetime1">
              <a:rPr lang="fr-FR" smtClean="0"/>
              <a:t>29/10/2021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5224-71EF-462F-95AF-4F9B31680F6F}" type="datetime1">
              <a:rPr lang="fr-FR" smtClean="0"/>
              <a:t>29/10/2021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0C71-A712-46E6-B2CD-A1BB731B6CD4}" type="datetime1">
              <a:rPr lang="fr-FR" smtClean="0"/>
              <a:t>29/10/2021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8304-3B02-4601-BBAC-43E5BBA7C239}" type="datetime1">
              <a:rPr lang="fr-FR" smtClean="0"/>
              <a:t>29/10/2021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E970-A533-4056-9871-64FE0509974B}" type="datetime1">
              <a:rPr lang="fr-FR" smtClean="0"/>
              <a:t>29/10/2021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E37E-9563-44F7-A41B-19176DDDAF5F}" type="datetime1">
              <a:rPr lang="fr-FR" smtClean="0"/>
              <a:t>29/10/2021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CDE21-4CFF-471E-B133-6B45D1711761}" type="datetime1">
              <a:rPr lang="fr-FR" smtClean="0"/>
              <a:t>29/10/2021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4BAA-D023-418A-92D5-BDD2BD9F55AE}" type="datetime1">
              <a:rPr lang="fr-FR" smtClean="0"/>
              <a:t>29/10/2021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7A56F-81A0-431D-A2EB-9CF0945FC3E9}" type="datetime1">
              <a:rPr lang="fr-FR" smtClean="0"/>
              <a:t>29/10/2021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F4120-D792-4301-9005-7CDACA06413E}" type="datetime1">
              <a:rPr lang="fr-FR" smtClean="0"/>
              <a:t>29/10/2021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68344" y="6308726"/>
            <a:ext cx="1018456" cy="41275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2000" baseline="0">
                <a:solidFill>
                  <a:schemeClr val="tx1"/>
                </a:solidFill>
              </a:defRPr>
            </a:lvl1pPr>
          </a:lstStyle>
          <a:p>
            <a:fld id="{C533A047-82C1-4F36-8AE3-A2743D33D2F3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-1" r="795" b="35376"/>
          <a:stretch/>
        </p:blipFill>
        <p:spPr>
          <a:xfrm>
            <a:off x="1187624" y="116632"/>
            <a:ext cx="6984776" cy="641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3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10979" t="21455" r="13200" b="19484"/>
          <a:stretch/>
        </p:blipFill>
        <p:spPr>
          <a:xfrm>
            <a:off x="257345" y="836712"/>
            <a:ext cx="8226777" cy="508275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24448" y="5805264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/>
              <a:t>Mbanze</a:t>
            </a:r>
            <a:r>
              <a:rPr lang="fr-FR" b="1" i="1" dirty="0"/>
              <a:t> J, </a:t>
            </a:r>
            <a:r>
              <a:rPr lang="fr-FR" b="1" i="1" dirty="0" err="1"/>
              <a:t>Cumbane</a:t>
            </a:r>
            <a:r>
              <a:rPr lang="fr-FR" b="1" i="1" dirty="0"/>
              <a:t> B, </a:t>
            </a:r>
            <a:r>
              <a:rPr lang="fr-FR" b="1" i="1" dirty="0" err="1"/>
              <a:t>Jive</a:t>
            </a:r>
            <a:r>
              <a:rPr lang="fr-FR" b="1" i="1" dirty="0"/>
              <a:t> R, </a:t>
            </a:r>
            <a:r>
              <a:rPr lang="fr-FR" b="1" i="1" dirty="0" err="1"/>
              <a:t>Mocumbi</a:t>
            </a:r>
            <a:r>
              <a:rPr lang="fr-FR" b="1" i="1" dirty="0"/>
              <a:t> A. Challenges in </a:t>
            </a:r>
            <a:r>
              <a:rPr lang="fr-FR" b="1" i="1" dirty="0" err="1"/>
              <a:t>addressing</a:t>
            </a:r>
            <a:r>
              <a:rPr lang="fr-FR" b="1" i="1" dirty="0"/>
              <a:t> the </a:t>
            </a:r>
            <a:r>
              <a:rPr lang="fr-FR" b="1" i="1" dirty="0" err="1"/>
              <a:t>knowledge</a:t>
            </a:r>
            <a:r>
              <a:rPr lang="fr-FR" b="1" i="1" dirty="0"/>
              <a:t> </a:t>
            </a:r>
            <a:r>
              <a:rPr lang="fr-FR" b="1" i="1" dirty="0" smtClean="0"/>
              <a:t>gap on </a:t>
            </a:r>
            <a:r>
              <a:rPr lang="fr-FR" b="1" i="1" dirty="0" err="1"/>
              <a:t>endomyocardial</a:t>
            </a:r>
            <a:r>
              <a:rPr lang="fr-FR" b="1" i="1" dirty="0"/>
              <a:t> </a:t>
            </a:r>
            <a:r>
              <a:rPr lang="fr-FR" b="1" i="1" dirty="0" err="1"/>
              <a:t>fibrosis</a:t>
            </a:r>
            <a:r>
              <a:rPr lang="fr-FR" b="1" i="1" dirty="0"/>
              <a:t> </a:t>
            </a:r>
            <a:r>
              <a:rPr lang="fr-FR" b="1" i="1" dirty="0" err="1"/>
              <a:t>through</a:t>
            </a:r>
            <a:r>
              <a:rPr lang="fr-FR" b="1" i="1" dirty="0"/>
              <a:t> </a:t>
            </a:r>
            <a:r>
              <a:rPr lang="fr-FR" b="1" i="1" dirty="0" err="1"/>
              <a:t>community-based</a:t>
            </a:r>
            <a:r>
              <a:rPr lang="fr-FR" b="1" i="1" dirty="0"/>
              <a:t> </a:t>
            </a:r>
            <a:r>
              <a:rPr lang="fr-FR" b="1" i="1" dirty="0" err="1"/>
              <a:t>studies</a:t>
            </a:r>
            <a:r>
              <a:rPr lang="fr-FR" b="1" i="1" dirty="0"/>
              <a:t>. </a:t>
            </a:r>
            <a:r>
              <a:rPr lang="fr-FR" b="1" i="1" dirty="0" err="1"/>
              <a:t>Cardiovasc</a:t>
            </a:r>
            <a:r>
              <a:rPr lang="fr-FR" b="1" i="1" dirty="0"/>
              <a:t> </a:t>
            </a:r>
            <a:r>
              <a:rPr lang="fr-FR" b="1" i="1" dirty="0" err="1"/>
              <a:t>Diagn</a:t>
            </a:r>
            <a:r>
              <a:rPr lang="fr-FR" b="1" i="1" dirty="0"/>
              <a:t> </a:t>
            </a:r>
            <a:r>
              <a:rPr lang="fr-FR" b="1" i="1" dirty="0" err="1"/>
              <a:t>Ther</a:t>
            </a:r>
            <a:r>
              <a:rPr lang="fr-FR" b="1" i="1" dirty="0"/>
              <a:t> 2020;10(2):279-288.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5436096" y="2780928"/>
            <a:ext cx="12961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436096" y="4365104"/>
            <a:ext cx="12961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-12427" y="188640"/>
            <a:ext cx="72008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267362" y="101699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tx2">
                    <a:lumMod val="50000"/>
                  </a:schemeClr>
                </a:solidFill>
              </a:rPr>
              <a:t>EPIDEMIOLOGIE DE LA FEM</a:t>
            </a:r>
            <a:endParaRPr lang="fr-F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4448" y="804672"/>
            <a:ext cx="635088" cy="248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21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45641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Actualités</a:t>
            </a:r>
            <a:endParaRPr lang="fr-FR" dirty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20000"/>
              </a:lnSpc>
            </a:pPr>
            <a:r>
              <a:rPr lang="fr-FR" sz="3600" dirty="0" smtClean="0">
                <a:solidFill>
                  <a:schemeClr val="bg2">
                    <a:lumMod val="90000"/>
                  </a:schemeClr>
                </a:solidFill>
              </a:rPr>
              <a:t>EPIDEMIOLOGIE</a:t>
            </a:r>
          </a:p>
          <a:p>
            <a:pPr>
              <a:lnSpc>
                <a:spcPct val="220000"/>
              </a:lnSpc>
            </a:pPr>
            <a:r>
              <a:rPr lang="fr-FR" sz="3600" dirty="0" smtClean="0">
                <a:solidFill>
                  <a:schemeClr val="bg2">
                    <a:lumMod val="90000"/>
                  </a:schemeClr>
                </a:solidFill>
              </a:rPr>
              <a:t>PHYSIOPATHOLOGIE</a:t>
            </a:r>
          </a:p>
          <a:p>
            <a:pPr>
              <a:lnSpc>
                <a:spcPct val="220000"/>
              </a:lnSpc>
            </a:pPr>
            <a:r>
              <a:rPr lang="fr-FR" sz="3600" dirty="0" smtClean="0">
                <a:solidFill>
                  <a:schemeClr val="bg2">
                    <a:lumMod val="90000"/>
                  </a:schemeClr>
                </a:solidFill>
              </a:rPr>
              <a:t>ETIOLOGIES</a:t>
            </a:r>
          </a:p>
          <a:p>
            <a:pPr>
              <a:lnSpc>
                <a:spcPct val="220000"/>
              </a:lnSpc>
            </a:pPr>
            <a:r>
              <a:rPr lang="fr-FR" sz="3600" dirty="0" smtClean="0">
                <a:solidFill>
                  <a:schemeClr val="bg2">
                    <a:lumMod val="90000"/>
                  </a:schemeClr>
                </a:solidFill>
              </a:rPr>
              <a:t>PRESENTATIONS CLINIQUE ET PARACLINIQUE</a:t>
            </a:r>
          </a:p>
          <a:p>
            <a:pPr>
              <a:lnSpc>
                <a:spcPct val="220000"/>
              </a:lnSpc>
            </a:pPr>
            <a:r>
              <a:rPr lang="fr-FR" sz="3600" dirty="0" smtClean="0">
                <a:solidFill>
                  <a:schemeClr val="bg2">
                    <a:lumMod val="90000"/>
                  </a:schemeClr>
                </a:solidFill>
              </a:rPr>
              <a:t>TRAITEMENT 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392494"/>
            <a:ext cx="3995912" cy="3444967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-4512" y="2719070"/>
            <a:ext cx="4885216" cy="7918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chemeClr val="tx1"/>
                </a:solidFill>
              </a:rPr>
              <a:t>PHYSIOPATHOLOGIE </a:t>
            </a:r>
            <a:endParaRPr lang="fr-FR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91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288" y="188640"/>
            <a:ext cx="9193288" cy="558238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528" y="6093296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/>
              <a:t>Lachaud</a:t>
            </a:r>
            <a:r>
              <a:rPr lang="fr-FR" b="1" i="1" dirty="0"/>
              <a:t> M, </a:t>
            </a:r>
            <a:r>
              <a:rPr lang="fr-FR" b="1" i="1" dirty="0" err="1"/>
              <a:t>Lachaud</a:t>
            </a:r>
            <a:r>
              <a:rPr lang="fr-FR" b="1" i="1" dirty="0"/>
              <a:t> C, Sidi D, </a:t>
            </a:r>
            <a:r>
              <a:rPr lang="fr-FR" b="1" i="1" dirty="0" err="1"/>
              <a:t>Menete</a:t>
            </a:r>
            <a:r>
              <a:rPr lang="fr-FR" b="1" i="1" dirty="0"/>
              <a:t> A, </a:t>
            </a:r>
            <a:r>
              <a:rPr lang="fr-FR" b="1" i="1" dirty="0" err="1"/>
              <a:t>Jouven</a:t>
            </a:r>
            <a:r>
              <a:rPr lang="fr-FR" b="1" i="1" dirty="0"/>
              <a:t> X, </a:t>
            </a:r>
            <a:r>
              <a:rPr lang="fr-FR" b="1" i="1" dirty="0" err="1"/>
              <a:t>Marijon</a:t>
            </a:r>
            <a:r>
              <a:rPr lang="fr-FR" b="1" i="1" dirty="0"/>
              <a:t> </a:t>
            </a:r>
            <a:r>
              <a:rPr lang="fr-FR" b="1" i="1" dirty="0" smtClean="0"/>
              <a:t>E, </a:t>
            </a:r>
            <a:r>
              <a:rPr lang="pt-BR" b="1" i="1" dirty="0" smtClean="0"/>
              <a:t>Ferreira </a:t>
            </a:r>
            <a:r>
              <a:rPr lang="pt-BR" b="1" i="1" dirty="0"/>
              <a:t>B (2018) Tropical endomyocardial fibrosis: </a:t>
            </a:r>
            <a:r>
              <a:rPr lang="pt-BR" b="1" i="1" dirty="0" smtClean="0"/>
              <a:t>perspectives. </a:t>
            </a:r>
            <a:r>
              <a:rPr lang="fr-FR" b="1" i="1" dirty="0" smtClean="0"/>
              <a:t>Ann </a:t>
            </a:r>
            <a:r>
              <a:rPr lang="fr-FR" b="1" i="1" dirty="0" err="1"/>
              <a:t>Cardiol</a:t>
            </a:r>
            <a:r>
              <a:rPr lang="fr-FR" b="1" i="1" dirty="0"/>
              <a:t> </a:t>
            </a:r>
            <a:r>
              <a:rPr lang="fr-FR" b="1" i="1" dirty="0" err="1"/>
              <a:t>Angeiol</a:t>
            </a:r>
            <a:r>
              <a:rPr lang="fr-FR" b="1" i="1" dirty="0"/>
              <a:t> (Paris) 67(2):74–81</a:t>
            </a:r>
          </a:p>
        </p:txBody>
      </p:sp>
    </p:spTree>
    <p:extLst>
      <p:ext uri="{BB962C8B-B14F-4D97-AF65-F5344CB8AC3E}">
        <p14:creationId xmlns:p14="http://schemas.microsoft.com/office/powerpoint/2010/main" val="182894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45641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Actualités</a:t>
            </a:r>
            <a:endParaRPr lang="fr-FR" dirty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20000"/>
              </a:lnSpc>
            </a:pPr>
            <a:r>
              <a:rPr lang="fr-FR" sz="3600" dirty="0" smtClean="0">
                <a:solidFill>
                  <a:schemeClr val="bg2">
                    <a:lumMod val="90000"/>
                  </a:schemeClr>
                </a:solidFill>
              </a:rPr>
              <a:t>EPIDEMIOLOGIE</a:t>
            </a:r>
          </a:p>
          <a:p>
            <a:pPr>
              <a:lnSpc>
                <a:spcPct val="220000"/>
              </a:lnSpc>
            </a:pPr>
            <a:r>
              <a:rPr lang="fr-FR" sz="3600" dirty="0" smtClean="0">
                <a:solidFill>
                  <a:schemeClr val="bg2">
                    <a:lumMod val="90000"/>
                  </a:schemeClr>
                </a:solidFill>
              </a:rPr>
              <a:t>PHYSIOPATHOLOGIE</a:t>
            </a:r>
          </a:p>
          <a:p>
            <a:pPr>
              <a:lnSpc>
                <a:spcPct val="220000"/>
              </a:lnSpc>
            </a:pPr>
            <a:r>
              <a:rPr lang="fr-FR" sz="3600" dirty="0" smtClean="0">
                <a:solidFill>
                  <a:schemeClr val="bg2">
                    <a:lumMod val="90000"/>
                  </a:schemeClr>
                </a:solidFill>
              </a:rPr>
              <a:t>ETIOLOGIES</a:t>
            </a:r>
          </a:p>
          <a:p>
            <a:pPr>
              <a:lnSpc>
                <a:spcPct val="220000"/>
              </a:lnSpc>
            </a:pPr>
            <a:r>
              <a:rPr lang="fr-FR" sz="3600" dirty="0" smtClean="0">
                <a:solidFill>
                  <a:schemeClr val="bg2">
                    <a:lumMod val="90000"/>
                  </a:schemeClr>
                </a:solidFill>
              </a:rPr>
              <a:t>PRESENTATIONS CLINIQUE ET PARACLINIQUE</a:t>
            </a:r>
          </a:p>
          <a:p>
            <a:pPr>
              <a:lnSpc>
                <a:spcPct val="220000"/>
              </a:lnSpc>
            </a:pPr>
            <a:r>
              <a:rPr lang="fr-FR" sz="3600" dirty="0" smtClean="0">
                <a:solidFill>
                  <a:schemeClr val="bg2">
                    <a:lumMod val="90000"/>
                  </a:schemeClr>
                </a:solidFill>
              </a:rPr>
              <a:t>TRAITEMENT 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392494"/>
            <a:ext cx="3995912" cy="3444967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0" y="3573016"/>
            <a:ext cx="4885216" cy="7918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chemeClr val="tx1"/>
                </a:solidFill>
              </a:rPr>
              <a:t>ETIOLOGIES</a:t>
            </a:r>
            <a:endParaRPr lang="fr-FR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6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5171" t="24231" r="57022" b="11826"/>
          <a:stretch/>
        </p:blipFill>
        <p:spPr>
          <a:xfrm>
            <a:off x="755576" y="1196752"/>
            <a:ext cx="7272808" cy="4896544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755576" y="0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chemeClr val="tx2">
                    <a:lumMod val="50000"/>
                  </a:schemeClr>
                </a:solidFill>
              </a:rPr>
              <a:t>ETIOLOGIES SUSPECTEES</a:t>
            </a:r>
            <a:endParaRPr lang="fr-F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23528" y="6093296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/>
              <a:t>Lachaud</a:t>
            </a:r>
            <a:r>
              <a:rPr lang="fr-FR" b="1" i="1" dirty="0"/>
              <a:t> M, </a:t>
            </a:r>
            <a:r>
              <a:rPr lang="pt-BR" b="1" i="1" dirty="0" smtClean="0"/>
              <a:t>(</a:t>
            </a:r>
            <a:r>
              <a:rPr lang="pt-BR" b="1" i="1" dirty="0"/>
              <a:t>2018) Tropical endomyocardial fibrosis: </a:t>
            </a:r>
            <a:r>
              <a:rPr lang="pt-BR" b="1" i="1" dirty="0" smtClean="0"/>
              <a:t>perspectives. </a:t>
            </a:r>
            <a:r>
              <a:rPr lang="fr-FR" b="1" i="1" dirty="0" smtClean="0"/>
              <a:t>Ann </a:t>
            </a:r>
            <a:r>
              <a:rPr lang="fr-FR" b="1" i="1" dirty="0" err="1"/>
              <a:t>Cardiol</a:t>
            </a:r>
            <a:r>
              <a:rPr lang="fr-FR" b="1" i="1" dirty="0"/>
              <a:t> </a:t>
            </a:r>
            <a:r>
              <a:rPr lang="fr-FR" b="1" i="1" dirty="0" err="1"/>
              <a:t>Angeiol</a:t>
            </a:r>
            <a:r>
              <a:rPr lang="fr-FR" b="1" i="1" dirty="0"/>
              <a:t> (Paris) 67(2):74–81</a:t>
            </a:r>
          </a:p>
        </p:txBody>
      </p:sp>
    </p:spTree>
    <p:extLst>
      <p:ext uri="{BB962C8B-B14F-4D97-AF65-F5344CB8AC3E}">
        <p14:creationId xmlns:p14="http://schemas.microsoft.com/office/powerpoint/2010/main" val="351352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45641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Actualités</a:t>
            </a:r>
            <a:endParaRPr lang="fr-FR" dirty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20000"/>
              </a:lnSpc>
            </a:pPr>
            <a:r>
              <a:rPr lang="fr-FR" sz="3600" dirty="0" smtClean="0">
                <a:solidFill>
                  <a:schemeClr val="bg2">
                    <a:lumMod val="90000"/>
                  </a:schemeClr>
                </a:solidFill>
              </a:rPr>
              <a:t>EPIDEMIOLOGIE</a:t>
            </a:r>
          </a:p>
          <a:p>
            <a:pPr>
              <a:lnSpc>
                <a:spcPct val="220000"/>
              </a:lnSpc>
            </a:pPr>
            <a:r>
              <a:rPr lang="fr-FR" sz="3600" dirty="0" smtClean="0">
                <a:solidFill>
                  <a:schemeClr val="bg2">
                    <a:lumMod val="90000"/>
                  </a:schemeClr>
                </a:solidFill>
              </a:rPr>
              <a:t>PHYSIOPATHOLOGIE</a:t>
            </a:r>
          </a:p>
          <a:p>
            <a:pPr>
              <a:lnSpc>
                <a:spcPct val="220000"/>
              </a:lnSpc>
            </a:pPr>
            <a:r>
              <a:rPr lang="fr-FR" sz="3600" dirty="0" smtClean="0">
                <a:solidFill>
                  <a:schemeClr val="bg2">
                    <a:lumMod val="90000"/>
                  </a:schemeClr>
                </a:solidFill>
              </a:rPr>
              <a:t>ETIOLOGIES</a:t>
            </a:r>
          </a:p>
          <a:p>
            <a:pPr>
              <a:lnSpc>
                <a:spcPct val="220000"/>
              </a:lnSpc>
            </a:pPr>
            <a:r>
              <a:rPr lang="fr-FR" sz="3600" dirty="0" smtClean="0">
                <a:solidFill>
                  <a:schemeClr val="bg2">
                    <a:lumMod val="90000"/>
                  </a:schemeClr>
                </a:solidFill>
              </a:rPr>
              <a:t>PRESENTATIONS CLINIQUE ET PARACLINIQUE</a:t>
            </a:r>
          </a:p>
          <a:p>
            <a:pPr>
              <a:lnSpc>
                <a:spcPct val="220000"/>
              </a:lnSpc>
            </a:pPr>
            <a:r>
              <a:rPr lang="fr-FR" sz="3600" dirty="0" smtClean="0">
                <a:solidFill>
                  <a:schemeClr val="bg2">
                    <a:lumMod val="90000"/>
                  </a:schemeClr>
                </a:solidFill>
              </a:rPr>
              <a:t>TRAITEMENT 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392494"/>
            <a:ext cx="3995912" cy="3444967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288016" y="4149080"/>
            <a:ext cx="7668360" cy="12084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chemeClr val="tx1"/>
                </a:solidFill>
              </a:rPr>
              <a:t>PRESENTATIONS CLINIQUE ET PARACLINIQUE</a:t>
            </a:r>
            <a:endParaRPr lang="fr-FR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8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PRESENTATIONS  CLINIQUES</a:t>
            </a:r>
            <a:endParaRPr lang="fr-F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Longtemps asymptomatique</a:t>
            </a:r>
          </a:p>
          <a:p>
            <a:r>
              <a:rPr lang="fr-FR" dirty="0" smtClean="0"/>
              <a:t>Phase initiale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 smtClean="0"/>
              <a:t>fièvre</a:t>
            </a:r>
            <a:r>
              <a:rPr lang="fr-FR" dirty="0"/>
              <a:t>, </a:t>
            </a:r>
            <a:endParaRPr lang="fr-F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 smtClean="0"/>
              <a:t> </a:t>
            </a:r>
            <a:r>
              <a:rPr lang="fr-FR" dirty="0"/>
              <a:t>dyspnée, </a:t>
            </a:r>
            <a:endParaRPr lang="fr-F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 smtClean="0"/>
              <a:t>un </a:t>
            </a:r>
            <a:r>
              <a:rPr lang="fr-FR" dirty="0"/>
              <a:t>urticaire et d’un </a:t>
            </a:r>
            <a:r>
              <a:rPr lang="fr-FR" dirty="0" err="1"/>
              <a:t>oedèmepériorbitaire</a:t>
            </a:r>
            <a:r>
              <a:rPr lang="fr-FR" dirty="0"/>
              <a:t> </a:t>
            </a:r>
            <a:endParaRPr lang="fr-F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 smtClean="0"/>
              <a:t>Des </a:t>
            </a:r>
            <a:r>
              <a:rPr lang="fr-FR" dirty="0"/>
              <a:t>complications thromboemboliques </a:t>
            </a:r>
            <a:r>
              <a:rPr lang="fr-FR" dirty="0" smtClean="0"/>
              <a:t>liées au </a:t>
            </a:r>
            <a:r>
              <a:rPr lang="fr-FR" dirty="0"/>
              <a:t>thrombus intracardiaque peuvent survenir.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23528" y="6093296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/>
              <a:t>Lachaud</a:t>
            </a:r>
            <a:r>
              <a:rPr lang="fr-FR" b="1" i="1" dirty="0"/>
              <a:t> M, </a:t>
            </a:r>
            <a:r>
              <a:rPr lang="pt-BR" b="1" i="1" dirty="0" smtClean="0"/>
              <a:t>(</a:t>
            </a:r>
            <a:r>
              <a:rPr lang="pt-BR" b="1" i="1" dirty="0"/>
              <a:t>2018) Tropical endomyocardial fibrosis: </a:t>
            </a:r>
            <a:r>
              <a:rPr lang="pt-BR" b="1" i="1" dirty="0" smtClean="0"/>
              <a:t>perspectives. </a:t>
            </a:r>
            <a:r>
              <a:rPr lang="fr-FR" b="1" i="1" dirty="0" smtClean="0"/>
              <a:t>Ann </a:t>
            </a:r>
            <a:r>
              <a:rPr lang="fr-FR" b="1" i="1" dirty="0" err="1"/>
              <a:t>Cardiol</a:t>
            </a:r>
            <a:r>
              <a:rPr lang="fr-FR" b="1" i="1" dirty="0"/>
              <a:t> </a:t>
            </a:r>
            <a:r>
              <a:rPr lang="fr-FR" b="1" i="1" dirty="0" err="1"/>
              <a:t>Angeiol</a:t>
            </a:r>
            <a:r>
              <a:rPr lang="fr-FR" b="1" i="1" dirty="0"/>
              <a:t> (Paris) 67(2):74–81</a:t>
            </a:r>
          </a:p>
        </p:txBody>
      </p:sp>
    </p:spTree>
    <p:extLst>
      <p:ext uri="{BB962C8B-B14F-4D97-AF65-F5344CB8AC3E}">
        <p14:creationId xmlns:p14="http://schemas.microsoft.com/office/powerpoint/2010/main" val="330072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PRESENTATIONS  CLINIQUES</a:t>
            </a:r>
            <a:endParaRPr lang="fr-F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Phase chronique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 smtClean="0"/>
              <a:t>Deux formes,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 smtClean="0"/>
              <a:t> atteinte ventriculaire,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 smtClean="0"/>
              <a:t>Formes droites plus fréquente et </a:t>
            </a:r>
            <a:r>
              <a:rPr lang="fr-FR" dirty="0" err="1" smtClean="0"/>
              <a:t>bilaterale</a:t>
            </a:r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323528" y="6093296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/>
              <a:t>Lachaud</a:t>
            </a:r>
            <a:r>
              <a:rPr lang="fr-FR" b="1" i="1" dirty="0"/>
              <a:t> M, </a:t>
            </a:r>
            <a:r>
              <a:rPr lang="pt-BR" b="1" i="1" dirty="0" smtClean="0"/>
              <a:t>(</a:t>
            </a:r>
            <a:r>
              <a:rPr lang="pt-BR" b="1" i="1" dirty="0"/>
              <a:t>2018) Tropical endomyocardial fibrosis: </a:t>
            </a:r>
            <a:r>
              <a:rPr lang="pt-BR" b="1" i="1" dirty="0" smtClean="0"/>
              <a:t>perspectives. </a:t>
            </a:r>
            <a:r>
              <a:rPr lang="fr-FR" b="1" i="1" dirty="0" smtClean="0"/>
              <a:t>Ann </a:t>
            </a:r>
            <a:r>
              <a:rPr lang="fr-FR" b="1" i="1" dirty="0" err="1"/>
              <a:t>Cardiol</a:t>
            </a:r>
            <a:r>
              <a:rPr lang="fr-FR" b="1" i="1" dirty="0"/>
              <a:t> </a:t>
            </a:r>
            <a:r>
              <a:rPr lang="fr-FR" b="1" i="1" dirty="0" err="1"/>
              <a:t>Angeiol</a:t>
            </a:r>
            <a:r>
              <a:rPr lang="fr-FR" b="1" i="1" dirty="0"/>
              <a:t> (Paris) 67(2):74–81</a:t>
            </a:r>
          </a:p>
        </p:txBody>
      </p:sp>
    </p:spTree>
    <p:extLst>
      <p:ext uri="{BB962C8B-B14F-4D97-AF65-F5344CB8AC3E}">
        <p14:creationId xmlns:p14="http://schemas.microsoft.com/office/powerpoint/2010/main" val="417931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PRESENTATIONS  CLINIQUES</a:t>
            </a:r>
            <a:endParaRPr lang="fr-F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Phase terminale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 smtClean="0"/>
              <a:t>Tableau d’</a:t>
            </a:r>
            <a:r>
              <a:rPr lang="fr-FR" dirty="0" err="1" smtClean="0"/>
              <a:t>anarsaque</a:t>
            </a:r>
            <a:endParaRPr lang="fr-F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associé à des signes de bas débit cardiaques, </a:t>
            </a:r>
            <a:r>
              <a:rPr lang="fr-FR" dirty="0" err="1"/>
              <a:t>dedysfonction</a:t>
            </a:r>
            <a:r>
              <a:rPr lang="fr-FR" dirty="0"/>
              <a:t> hépatique et d’entéropathie exsudative du fait </a:t>
            </a:r>
            <a:r>
              <a:rPr lang="fr-FR" dirty="0" err="1"/>
              <a:t>del’hyperpression</a:t>
            </a:r>
            <a:r>
              <a:rPr lang="fr-FR" dirty="0"/>
              <a:t> veineuse chronique </a:t>
            </a:r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323528" y="6093296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/>
              <a:t>Lachaud</a:t>
            </a:r>
            <a:r>
              <a:rPr lang="fr-FR" b="1" i="1" dirty="0"/>
              <a:t> M, </a:t>
            </a:r>
            <a:r>
              <a:rPr lang="pt-BR" b="1" i="1" dirty="0" smtClean="0"/>
              <a:t>(</a:t>
            </a:r>
            <a:r>
              <a:rPr lang="pt-BR" b="1" i="1" dirty="0"/>
              <a:t>2018) Tropical endomyocardial fibrosis: </a:t>
            </a:r>
            <a:r>
              <a:rPr lang="pt-BR" b="1" i="1" dirty="0" smtClean="0"/>
              <a:t>perspectives. </a:t>
            </a:r>
            <a:r>
              <a:rPr lang="fr-FR" b="1" i="1" dirty="0" smtClean="0"/>
              <a:t>Ann </a:t>
            </a:r>
            <a:r>
              <a:rPr lang="fr-FR" b="1" i="1" dirty="0" err="1"/>
              <a:t>Cardiol</a:t>
            </a:r>
            <a:r>
              <a:rPr lang="fr-FR" b="1" i="1" dirty="0"/>
              <a:t> </a:t>
            </a:r>
            <a:r>
              <a:rPr lang="fr-FR" b="1" i="1" dirty="0" err="1"/>
              <a:t>Angeiol</a:t>
            </a:r>
            <a:r>
              <a:rPr lang="fr-FR" b="1" i="1" dirty="0"/>
              <a:t> (Paris) 67(2):74–81</a:t>
            </a:r>
          </a:p>
        </p:txBody>
      </p:sp>
    </p:spTree>
    <p:extLst>
      <p:ext uri="{BB962C8B-B14F-4D97-AF65-F5344CB8AC3E}">
        <p14:creationId xmlns:p14="http://schemas.microsoft.com/office/powerpoint/2010/main" val="328501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PRESENTATIONS  CLINIQUES</a:t>
            </a:r>
            <a:endParaRPr lang="fr-F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Phase terminale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 err="1"/>
              <a:t>oedèmes</a:t>
            </a:r>
            <a:r>
              <a:rPr lang="fr-FR" dirty="0"/>
              <a:t> des membres inférieurs sont exceptionnels même encas d’ascite majeure </a:t>
            </a:r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323528" y="6093296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/>
              <a:t>Lachaud</a:t>
            </a:r>
            <a:r>
              <a:rPr lang="fr-FR" b="1" i="1" dirty="0"/>
              <a:t> M, </a:t>
            </a:r>
            <a:r>
              <a:rPr lang="pt-BR" b="1" i="1" dirty="0" smtClean="0"/>
              <a:t>(</a:t>
            </a:r>
            <a:r>
              <a:rPr lang="pt-BR" b="1" i="1" dirty="0"/>
              <a:t>2018) Tropical endomyocardial fibrosis: </a:t>
            </a:r>
            <a:r>
              <a:rPr lang="pt-BR" b="1" i="1" dirty="0" smtClean="0"/>
              <a:t>perspectives. </a:t>
            </a:r>
            <a:r>
              <a:rPr lang="fr-FR" b="1" i="1" dirty="0" smtClean="0"/>
              <a:t>Ann </a:t>
            </a:r>
            <a:r>
              <a:rPr lang="fr-FR" b="1" i="1" dirty="0" err="1"/>
              <a:t>Cardiol</a:t>
            </a:r>
            <a:r>
              <a:rPr lang="fr-FR" b="1" i="1" dirty="0"/>
              <a:t> </a:t>
            </a:r>
            <a:r>
              <a:rPr lang="fr-FR" b="1" i="1" dirty="0" err="1"/>
              <a:t>Angeiol</a:t>
            </a:r>
            <a:r>
              <a:rPr lang="fr-FR" b="1" i="1" dirty="0"/>
              <a:t> (Paris) 67(2):74–81</a:t>
            </a:r>
          </a:p>
        </p:txBody>
      </p:sp>
    </p:spTree>
    <p:extLst>
      <p:ext uri="{BB962C8B-B14F-4D97-AF65-F5344CB8AC3E}">
        <p14:creationId xmlns:p14="http://schemas.microsoft.com/office/powerpoint/2010/main" val="291696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2">
                    <a:lumMod val="50000"/>
                  </a:schemeClr>
                </a:solidFill>
              </a:rPr>
              <a:t>Actualités sur lA fibrose </a:t>
            </a:r>
            <a:r>
              <a:rPr lang="fr-FR" dirty="0" err="1" smtClean="0">
                <a:solidFill>
                  <a:schemeClr val="tx2">
                    <a:lumMod val="50000"/>
                  </a:schemeClr>
                </a:solidFill>
              </a:rPr>
              <a:t>endo</a:t>
            </a:r>
            <a:r>
              <a:rPr lang="fr-FR" dirty="0" smtClean="0">
                <a:solidFill>
                  <a:schemeClr val="tx2">
                    <a:lumMod val="50000"/>
                  </a:schemeClr>
                </a:solidFill>
              </a:rPr>
              <a:t> myocardique (</a:t>
            </a:r>
            <a:r>
              <a:rPr lang="fr-FR" dirty="0" err="1" smtClean="0">
                <a:solidFill>
                  <a:schemeClr val="tx2">
                    <a:lumMod val="50000"/>
                  </a:schemeClr>
                </a:solidFill>
              </a:rPr>
              <a:t>fem</a:t>
            </a:r>
            <a:r>
              <a:rPr lang="fr-FR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fr-F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>
                <a:solidFill>
                  <a:schemeClr val="tx2"/>
                </a:solidFill>
              </a:rPr>
              <a:t>Pr Agrégé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2"/>
                </a:solidFill>
              </a:rPr>
              <a:t>NGORAN YVES</a:t>
            </a:r>
          </a:p>
          <a:p>
            <a:r>
              <a:rPr lang="fr-FR" sz="2400" i="1" dirty="0">
                <a:solidFill>
                  <a:schemeClr val="tx2"/>
                </a:solidFill>
              </a:rPr>
              <a:t>INSTITUT DE CARDIOLOGIE D’ABIDJAN </a:t>
            </a:r>
          </a:p>
        </p:txBody>
      </p:sp>
    </p:spTree>
    <p:extLst>
      <p:ext uri="{BB962C8B-B14F-4D97-AF65-F5344CB8AC3E}">
        <p14:creationId xmlns:p14="http://schemas.microsoft.com/office/powerpoint/2010/main" val="154823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7408"/>
            <a:ext cx="3816424" cy="688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0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60648"/>
            <a:ext cx="8331001" cy="603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6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tx2">
                    <a:lumMod val="50000"/>
                  </a:schemeClr>
                </a:solidFill>
              </a:rPr>
              <a:t>PRESENTATIONS  PARACLINIQUES</a:t>
            </a:r>
            <a:endParaRPr lang="fr-F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857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PRESENTATIONS  </a:t>
            </a:r>
            <a:r>
              <a:rPr lang="fr-FR" b="1" dirty="0" smtClean="0">
                <a:solidFill>
                  <a:schemeClr val="tx2">
                    <a:lumMod val="50000"/>
                  </a:schemeClr>
                </a:solidFill>
              </a:rPr>
              <a:t>PARACLINIQUES</a:t>
            </a:r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BIOLOGIE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b="1" dirty="0"/>
              <a:t>Aucun marqueur biologique n’est </a:t>
            </a:r>
            <a:r>
              <a:rPr lang="fr-FR" b="1" dirty="0" smtClean="0"/>
              <a:t>spécifique</a:t>
            </a:r>
          </a:p>
          <a:p>
            <a:pPr>
              <a:lnSpc>
                <a:spcPct val="150000"/>
              </a:lnSpc>
            </a:pPr>
            <a:r>
              <a:rPr lang="fr-FR" dirty="0" smtClean="0"/>
              <a:t>L’hyper-éosinophilie </a:t>
            </a:r>
            <a:r>
              <a:rPr lang="fr-FR" dirty="0"/>
              <a:t>sanguine, le syndrome inflammatoire </a:t>
            </a:r>
            <a:r>
              <a:rPr lang="fr-FR" dirty="0" smtClean="0"/>
              <a:t>et les </a:t>
            </a:r>
            <a:r>
              <a:rPr lang="fr-FR" dirty="0"/>
              <a:t>infections parasitaires </a:t>
            </a:r>
            <a:r>
              <a:rPr lang="fr-FR" dirty="0" smtClean="0"/>
              <a:t>inconstante (phases précoces)</a:t>
            </a:r>
          </a:p>
          <a:p>
            <a:pPr>
              <a:lnSpc>
                <a:spcPct val="150000"/>
              </a:lnSpc>
            </a:pPr>
            <a:r>
              <a:rPr lang="fr-FR" dirty="0" smtClean="0"/>
              <a:t>L’hypo albuminémie, l’insuffisance </a:t>
            </a:r>
            <a:r>
              <a:rPr lang="fr-FR" dirty="0"/>
              <a:t>hépatique et rénale sont réservées aux formes </a:t>
            </a:r>
            <a:r>
              <a:rPr lang="fr-FR" dirty="0" smtClean="0"/>
              <a:t>évoluées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859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751" y="1081970"/>
            <a:ext cx="7151186" cy="5748598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467544" y="0"/>
            <a:ext cx="8229600" cy="98072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PRESENTATIONS  PARACLINIQUES</a:t>
            </a:r>
            <a:b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RADIOGRAPHIE 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52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PRESENTATIONS  </a:t>
            </a:r>
            <a:r>
              <a:rPr lang="fr-FR" b="1" dirty="0" smtClean="0">
                <a:solidFill>
                  <a:schemeClr val="tx2">
                    <a:lumMod val="50000"/>
                  </a:schemeClr>
                </a:solidFill>
              </a:rPr>
              <a:t>PARACLINIQUES</a:t>
            </a:r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ECG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dirty="0"/>
              <a:t>Les blocs auriculo-ventriculaires et blocs de branches </a:t>
            </a:r>
            <a:r>
              <a:rPr lang="fr-FR" dirty="0" smtClean="0"/>
              <a:t>fréquents </a:t>
            </a:r>
            <a:r>
              <a:rPr lang="fr-FR" dirty="0"/>
              <a:t>mais rarement de haut degrés </a:t>
            </a:r>
            <a:endParaRPr lang="fr-FR" dirty="0" smtClean="0"/>
          </a:p>
          <a:p>
            <a:pPr>
              <a:lnSpc>
                <a:spcPct val="150000"/>
              </a:lnSpc>
            </a:pPr>
            <a:r>
              <a:rPr lang="fr-FR" b="1" dirty="0" smtClean="0"/>
              <a:t>La fibrillation révèle </a:t>
            </a:r>
            <a:r>
              <a:rPr lang="fr-FR" b="1" dirty="0"/>
              <a:t>parfois la maladie </a:t>
            </a:r>
            <a:endParaRPr lang="fr-FR" b="1" dirty="0" smtClean="0"/>
          </a:p>
          <a:p>
            <a:pPr>
              <a:lnSpc>
                <a:spcPct val="150000"/>
              </a:lnSpc>
            </a:pPr>
            <a:r>
              <a:rPr lang="fr-FR" dirty="0" smtClean="0"/>
              <a:t>les </a:t>
            </a:r>
            <a:r>
              <a:rPr lang="fr-FR" dirty="0"/>
              <a:t>arythmies </a:t>
            </a:r>
            <a:r>
              <a:rPr lang="fr-FR" dirty="0" smtClean="0"/>
              <a:t>ventriculaires sont </a:t>
            </a:r>
            <a:r>
              <a:rPr lang="fr-FR" dirty="0"/>
              <a:t>l’une des causes de mortalité </a:t>
            </a:r>
          </a:p>
        </p:txBody>
      </p:sp>
    </p:spTree>
    <p:extLst>
      <p:ext uri="{BB962C8B-B14F-4D97-AF65-F5344CB8AC3E}">
        <p14:creationId xmlns:p14="http://schemas.microsoft.com/office/powerpoint/2010/main" val="109511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3473" t="23422" r="32844" b="33266"/>
          <a:stretch/>
        </p:blipFill>
        <p:spPr>
          <a:xfrm>
            <a:off x="251520" y="239246"/>
            <a:ext cx="8892480" cy="34623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4027" t="30313" r="33397" b="50984"/>
          <a:stretch/>
        </p:blipFill>
        <p:spPr>
          <a:xfrm>
            <a:off x="251520" y="3732287"/>
            <a:ext cx="8733897" cy="28867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5877272"/>
            <a:ext cx="2448272" cy="4314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13152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PRESENTATIONS  </a:t>
            </a:r>
            <a:r>
              <a:rPr lang="fr-FR" b="1" dirty="0" smtClean="0">
                <a:solidFill>
                  <a:schemeClr val="tx2">
                    <a:lumMod val="50000"/>
                  </a:schemeClr>
                </a:solidFill>
              </a:rPr>
              <a:t>PARACLINIQUES</a:t>
            </a:r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fr-FR" dirty="0">
                <a:solidFill>
                  <a:srgbClr val="FF0000"/>
                </a:solidFill>
              </a:rPr>
              <a:t>Echocardiographie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dirty="0" smtClean="0"/>
              <a:t>L’échocardiographie </a:t>
            </a:r>
            <a:r>
              <a:rPr lang="fr-FR" dirty="0"/>
              <a:t>est devenue le </a:t>
            </a:r>
            <a:r>
              <a:rPr lang="fr-FR" i="1" dirty="0"/>
              <a:t>gold standard </a:t>
            </a:r>
            <a:r>
              <a:rPr lang="fr-FR" dirty="0" smtClean="0"/>
              <a:t>surpassant </a:t>
            </a:r>
            <a:r>
              <a:rPr lang="fr-FR" dirty="0"/>
              <a:t>l’angiographie </a:t>
            </a:r>
          </a:p>
        </p:txBody>
      </p:sp>
    </p:spTree>
    <p:extLst>
      <p:ext uri="{BB962C8B-B14F-4D97-AF65-F5344CB8AC3E}">
        <p14:creationId xmlns:p14="http://schemas.microsoft.com/office/powerpoint/2010/main" val="115483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PRESENTATIONS  PARACLINIQUES</a:t>
            </a: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fr-FR" dirty="0">
                <a:solidFill>
                  <a:srgbClr val="FF0000"/>
                </a:solidFill>
              </a:rPr>
              <a:t>Echocardiographie</a:t>
            </a:r>
            <a:endParaRPr lang="fr-FR" dirty="0"/>
          </a:p>
        </p:txBody>
      </p:sp>
      <p:pic>
        <p:nvPicPr>
          <p:cNvPr id="5" name="12441020211003_PRISCA_OSSADJI_19880424_2021100310515818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96289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PRESENTATIONS  PARACLINIQUES</a:t>
            </a:r>
            <a:br>
              <a:rPr lang="fr-FR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fr-FR" dirty="0">
                <a:solidFill>
                  <a:srgbClr val="FF0000"/>
                </a:solidFill>
              </a:rPr>
              <a:t>Echocardiographie</a:t>
            </a:r>
            <a:endParaRPr lang="fr-FR" dirty="0"/>
          </a:p>
        </p:txBody>
      </p:sp>
      <p:pic>
        <p:nvPicPr>
          <p:cNvPr id="5" name="12441020211003_PRISCA_OSSADJI_19880424_2021100310534324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278275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PAS DE </a:t>
            </a:r>
            <a:r>
              <a:rPr lang="fr-FR" dirty="0" smtClean="0">
                <a:solidFill>
                  <a:schemeClr val="tx2">
                    <a:lumMod val="50000"/>
                  </a:schemeClr>
                </a:solidFill>
              </a:rPr>
              <a:t>CONFLIT D’INTERÊTS</a:t>
            </a:r>
            <a:endParaRPr lang="fr-F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72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PRESENTATIONS  PARACLINIQUES</a:t>
            </a:r>
            <a:br>
              <a:rPr lang="fr-FR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fr-FR" dirty="0">
                <a:solidFill>
                  <a:srgbClr val="FF0000"/>
                </a:solidFill>
              </a:rPr>
              <a:t>Echocardiographie</a:t>
            </a:r>
            <a:endParaRPr lang="fr-FR" dirty="0"/>
          </a:p>
        </p:txBody>
      </p:sp>
      <p:pic>
        <p:nvPicPr>
          <p:cNvPr id="4" name="12441020211003_PRISCA_OSSADJI_19880424_2021100311001404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242265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429768"/>
            <a:ext cx="4038600" cy="4355841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440624"/>
            <a:ext cx="4038600" cy="4334128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PRESENTATIONS  PARACLINIQUES</a:t>
            </a:r>
            <a:br>
              <a:rPr lang="fr-FR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fr-FR" dirty="0">
                <a:solidFill>
                  <a:srgbClr val="FF0000"/>
                </a:solidFill>
              </a:rPr>
              <a:t>Echocardiographie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987" y="5842337"/>
            <a:ext cx="9118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 err="1"/>
              <a:t>Endomyocardial</a:t>
            </a:r>
            <a:r>
              <a:rPr lang="fr-FR" b="1" dirty="0"/>
              <a:t> </a:t>
            </a:r>
            <a:r>
              <a:rPr lang="fr-FR" b="1" dirty="0" err="1"/>
              <a:t>fibrosis</a:t>
            </a:r>
            <a:r>
              <a:rPr lang="fr-FR" b="1" dirty="0"/>
              <a:t> in </a:t>
            </a:r>
            <a:r>
              <a:rPr lang="fr-FR" b="1" dirty="0" err="1"/>
              <a:t>Sudan</a:t>
            </a:r>
            <a:r>
              <a:rPr lang="fr-FR" b="1" dirty="0"/>
              <a:t>: </a:t>
            </a:r>
            <a:r>
              <a:rPr lang="fr-FR" b="1" dirty="0" err="1"/>
              <a:t>clinical</a:t>
            </a:r>
            <a:r>
              <a:rPr lang="fr-FR" b="1" dirty="0"/>
              <a:t> </a:t>
            </a:r>
            <a:r>
              <a:rPr lang="fr-FR" b="1" dirty="0" smtClean="0"/>
              <a:t>and </a:t>
            </a:r>
            <a:r>
              <a:rPr lang="fr-FR" b="1" dirty="0" err="1" smtClean="0"/>
              <a:t>echocardiographic</a:t>
            </a:r>
            <a:r>
              <a:rPr lang="fr-FR" b="1" dirty="0"/>
              <a:t> </a:t>
            </a:r>
            <a:r>
              <a:rPr lang="fr-FR" b="1" dirty="0" err="1" smtClean="0"/>
              <a:t>features</a:t>
            </a:r>
            <a:r>
              <a:rPr lang="fr-FR" b="1" dirty="0" smtClean="0"/>
              <a:t> </a:t>
            </a:r>
            <a:r>
              <a:rPr lang="en-US" b="1" dirty="0" smtClean="0"/>
              <a:t>CARDIOVASCULAR JOURNAL </a:t>
            </a:r>
            <a:r>
              <a:rPr lang="en-US" b="1" dirty="0"/>
              <a:t>OF AFRICA • Volume 28, No 4, July/August 2017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89395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6240" t="18500" r="38931" b="23422"/>
          <a:stretch/>
        </p:blipFill>
        <p:spPr>
          <a:xfrm>
            <a:off x="323528" y="332656"/>
            <a:ext cx="7807427" cy="568689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528" y="6211669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Tropical </a:t>
            </a:r>
            <a:r>
              <a:rPr lang="fr-FR" b="1" dirty="0" err="1"/>
              <a:t>Endomyocardial</a:t>
            </a:r>
            <a:r>
              <a:rPr lang="fr-FR" b="1" dirty="0"/>
              <a:t> </a:t>
            </a:r>
            <a:r>
              <a:rPr lang="fr-FR" b="1" dirty="0" err="1" smtClean="0"/>
              <a:t>Fibrosis</a:t>
            </a:r>
            <a:r>
              <a:rPr lang="fr-FR" b="1" dirty="0" smtClean="0"/>
              <a:t> </a:t>
            </a:r>
            <a:r>
              <a:rPr lang="fr-FR" b="1" i="1" dirty="0" smtClean="0"/>
              <a:t>Circulation</a:t>
            </a:r>
            <a:r>
              <a:rPr lang="fr-FR" b="1" dirty="0"/>
              <a:t>. 2016;133:2503-2515. </a:t>
            </a:r>
            <a:r>
              <a:rPr lang="fr-FR" b="1" dirty="0" smtClean="0"/>
              <a:t>DOI: 10.1161/CIRCULATIONAHA.115.021178</a:t>
            </a:r>
            <a:r>
              <a:rPr lang="fr-FR" b="1" dirty="0"/>
              <a:t>.)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36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PRESENTATIONS  </a:t>
            </a:r>
            <a:r>
              <a:rPr lang="fr-FR" b="1" dirty="0" smtClean="0">
                <a:solidFill>
                  <a:schemeClr val="tx2">
                    <a:lumMod val="50000"/>
                  </a:schemeClr>
                </a:solidFill>
              </a:rPr>
              <a:t>PARACLINIQUES</a:t>
            </a:r>
            <a:br>
              <a:rPr lang="fr-FR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IRM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dirty="0" smtClean="0"/>
              <a:t>IRM souvent </a:t>
            </a:r>
            <a:r>
              <a:rPr lang="fr-FR" dirty="0"/>
              <a:t>peu disponible, </a:t>
            </a:r>
            <a:endParaRPr lang="fr-FR" dirty="0" smtClean="0"/>
          </a:p>
          <a:p>
            <a:pPr>
              <a:lnSpc>
                <a:spcPct val="150000"/>
              </a:lnSpc>
            </a:pPr>
            <a:r>
              <a:rPr lang="fr-FR" dirty="0" smtClean="0"/>
              <a:t>permet </a:t>
            </a:r>
            <a:r>
              <a:rPr lang="fr-FR" dirty="0"/>
              <a:t>de </a:t>
            </a:r>
            <a:r>
              <a:rPr lang="fr-FR" dirty="0" smtClean="0"/>
              <a:t>caractériser </a:t>
            </a:r>
            <a:r>
              <a:rPr lang="fr-FR" dirty="0"/>
              <a:t>la fibrose, d’analyser les déformations cavitaires </a:t>
            </a:r>
            <a:endParaRPr lang="fr-FR" dirty="0" smtClean="0"/>
          </a:p>
          <a:p>
            <a:pPr>
              <a:lnSpc>
                <a:spcPct val="150000"/>
              </a:lnSpc>
            </a:pPr>
            <a:r>
              <a:rPr lang="fr-FR" dirty="0" smtClean="0"/>
              <a:t>apprécie </a:t>
            </a:r>
            <a:r>
              <a:rPr lang="fr-FR" dirty="0"/>
              <a:t>le </a:t>
            </a:r>
            <a:r>
              <a:rPr lang="fr-FR" dirty="0" smtClean="0"/>
              <a:t>niveau d’inflammation </a:t>
            </a:r>
            <a:r>
              <a:rPr lang="fr-FR" dirty="0"/>
              <a:t>myocardique témoin de l’activité de la maladie</a:t>
            </a:r>
          </a:p>
        </p:txBody>
      </p:sp>
    </p:spTree>
    <p:extLst>
      <p:ext uri="{BB962C8B-B14F-4D97-AF65-F5344CB8AC3E}">
        <p14:creationId xmlns:p14="http://schemas.microsoft.com/office/powerpoint/2010/main" val="106801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r="47645"/>
          <a:stretch/>
        </p:blipFill>
        <p:spPr>
          <a:xfrm>
            <a:off x="1781944" y="332656"/>
            <a:ext cx="5508104" cy="491654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83568" y="587727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/>
              <a:t>Circulation</a:t>
            </a:r>
            <a:r>
              <a:rPr lang="fr-FR" b="1"/>
              <a:t>. 2016;133:2503-2515. DOI: 10.1161/CIRCULATIONAHA.115.021178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577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560" y="486916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ESC Heart Failure 2016; 3: 278–281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836712"/>
            <a:ext cx="7426415" cy="370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PRESENTATIONS  </a:t>
            </a:r>
            <a:r>
              <a:rPr lang="fr-FR" b="1" dirty="0" smtClean="0">
                <a:solidFill>
                  <a:schemeClr val="tx2">
                    <a:lumMod val="50000"/>
                  </a:schemeClr>
                </a:solidFill>
              </a:rPr>
              <a:t>PARACLINIQUES</a:t>
            </a:r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SCANNER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dirty="0"/>
              <a:t>Le scanner </a:t>
            </a:r>
            <a:r>
              <a:rPr lang="fr-FR" dirty="0" smtClean="0"/>
              <a:t>peu </a:t>
            </a:r>
            <a:r>
              <a:rPr lang="fr-FR" dirty="0"/>
              <a:t>utilisé pour le diagnostic </a:t>
            </a:r>
            <a:endParaRPr lang="fr-FR" dirty="0" smtClean="0"/>
          </a:p>
          <a:p>
            <a:pPr>
              <a:lnSpc>
                <a:spcPct val="150000"/>
              </a:lnSpc>
            </a:pPr>
            <a:r>
              <a:rPr lang="fr-FR" dirty="0" smtClean="0"/>
              <a:t>Pouvant parfois </a:t>
            </a:r>
            <a:r>
              <a:rPr lang="fr-FR" dirty="0"/>
              <a:t>mettre en évidence des calcifications de l’endocarde </a:t>
            </a:r>
            <a:r>
              <a:rPr lang="fr-FR" dirty="0" smtClean="0"/>
              <a:t>ou un </a:t>
            </a:r>
            <a:r>
              <a:rPr lang="fr-FR" dirty="0"/>
              <a:t>thrombus </a:t>
            </a:r>
            <a:r>
              <a:rPr lang="fr-FR" dirty="0" err="1" smtClean="0"/>
              <a:t>endo</a:t>
            </a:r>
            <a:r>
              <a:rPr lang="fr-FR" dirty="0" smtClean="0"/>
              <a:t> cavitaire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73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PRESENTATIONS  </a:t>
            </a:r>
            <a:r>
              <a:rPr lang="fr-FR" b="1" dirty="0" smtClean="0">
                <a:solidFill>
                  <a:schemeClr val="tx2">
                    <a:lumMod val="50000"/>
                  </a:schemeClr>
                </a:solidFill>
              </a:rPr>
              <a:t>PARACLINIQUES</a:t>
            </a:r>
            <a:br>
              <a:rPr lang="fr-FR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ANGIOGRAPHIE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dirty="0" smtClean="0"/>
              <a:t>L’angiographie rarement </a:t>
            </a:r>
            <a:r>
              <a:rPr lang="fr-FR" dirty="0"/>
              <a:t>pratiquée </a:t>
            </a:r>
            <a:r>
              <a:rPr lang="fr-FR" dirty="0" smtClean="0"/>
              <a:t>suppléé </a:t>
            </a:r>
            <a:r>
              <a:rPr lang="fr-FR" dirty="0"/>
              <a:t>par l’échocardiographie. 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07560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PRESENTATIONS  </a:t>
            </a:r>
            <a:r>
              <a:rPr lang="fr-FR" b="1" dirty="0" smtClean="0">
                <a:solidFill>
                  <a:schemeClr val="tx2">
                    <a:lumMod val="50000"/>
                  </a:schemeClr>
                </a:solidFill>
              </a:rPr>
              <a:t>PARACLINIQUES</a:t>
            </a:r>
            <a:br>
              <a:rPr lang="fr-FR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BIOPSIE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dirty="0" smtClean="0"/>
              <a:t>La </a:t>
            </a:r>
            <a:r>
              <a:rPr lang="fr-FR" dirty="0"/>
              <a:t>biopsie myocardique n’a </a:t>
            </a:r>
            <a:r>
              <a:rPr lang="fr-FR" dirty="0" smtClean="0"/>
              <a:t>pas d’indication </a:t>
            </a:r>
            <a:r>
              <a:rPr lang="fr-FR" dirty="0"/>
              <a:t>sauf pour l’élimination d’un diagnostic </a:t>
            </a:r>
            <a:r>
              <a:rPr lang="fr-FR" dirty="0" smtClean="0"/>
              <a:t>différentiel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530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tx2">
                    <a:lumMod val="50000"/>
                  </a:schemeClr>
                </a:solidFill>
              </a:rPr>
              <a:t>DIAGNOSTIQUE DIFFERENTIELS</a:t>
            </a:r>
            <a:br>
              <a:rPr lang="fr-FR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dirty="0" smtClean="0"/>
              <a:t>Dans </a:t>
            </a:r>
            <a:r>
              <a:rPr lang="fr-FR" dirty="0"/>
              <a:t>les régions endémiques, Le rhumatisme articulaire </a:t>
            </a:r>
            <a:r>
              <a:rPr lang="fr-FR" dirty="0" smtClean="0"/>
              <a:t>aigu et </a:t>
            </a:r>
            <a:r>
              <a:rPr lang="fr-FR" dirty="0"/>
              <a:t>la péricardite constrictive post tuberculeuse seront les </a:t>
            </a:r>
            <a:r>
              <a:rPr lang="fr-FR" dirty="0" smtClean="0"/>
              <a:t>deux principaux </a:t>
            </a:r>
            <a:r>
              <a:rPr lang="fr-FR" dirty="0"/>
              <a:t>diagnostics </a:t>
            </a:r>
            <a:r>
              <a:rPr lang="fr-FR" dirty="0" smtClean="0"/>
              <a:t>différentiels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406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568209"/>
            <a:ext cx="5560544" cy="4205063"/>
          </a:xfrm>
        </p:spPr>
        <p:txBody>
          <a:bodyPr>
            <a:normAutofit/>
          </a:bodyPr>
          <a:lstStyle/>
          <a:p>
            <a:r>
              <a:rPr lang="fr-FR" b="1" dirty="0" smtClean="0"/>
              <a:t>fibrose </a:t>
            </a:r>
            <a:r>
              <a:rPr lang="fr-FR" b="1" dirty="0"/>
              <a:t>diffuse </a:t>
            </a:r>
            <a:r>
              <a:rPr lang="fr-FR" b="1" dirty="0" smtClean="0"/>
              <a:t>de</a:t>
            </a:r>
          </a:p>
          <a:p>
            <a:pPr marL="0" indent="0">
              <a:buNone/>
            </a:pPr>
            <a:r>
              <a:rPr lang="fr-FR" b="1" dirty="0" smtClean="0"/>
              <a:t> l’endocarde </a:t>
            </a:r>
            <a:r>
              <a:rPr lang="fr-FR" dirty="0"/>
              <a:t>ventriculaire </a:t>
            </a: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première cause de </a:t>
            </a:r>
            <a:r>
              <a:rPr lang="fr-FR" b="1" dirty="0"/>
              <a:t>cardiomyopathie restrictive </a:t>
            </a:r>
            <a:r>
              <a:rPr lang="fr-FR" dirty="0"/>
              <a:t>dans le monde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83568" y="5525998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en-US" dirty="0"/>
              <a:t> </a:t>
            </a:r>
            <a:r>
              <a:rPr lang="en-US" b="1" i="1" dirty="0" err="1"/>
              <a:t>Yuyun</a:t>
            </a:r>
            <a:r>
              <a:rPr lang="en-US" b="1" i="1" dirty="0"/>
              <a:t> MF, et al. Cardiovascular Diseases in Sub-Saharan Africa Compared to </a:t>
            </a:r>
            <a:r>
              <a:rPr lang="en-US" b="1" i="1" dirty="0" smtClean="0"/>
              <a:t>High-</a:t>
            </a:r>
          </a:p>
          <a:p>
            <a:r>
              <a:rPr lang="en-US" b="1" i="1" dirty="0" smtClean="0"/>
              <a:t>Income </a:t>
            </a:r>
            <a:r>
              <a:rPr lang="en-US" b="1" i="1" dirty="0"/>
              <a:t>Countries: An Epidemiological Perspective. Global Heart. 2020; 15(1): 15. </a:t>
            </a:r>
            <a:endParaRPr lang="en-US" b="1" i="1" dirty="0" smtClean="0"/>
          </a:p>
          <a:p>
            <a:endParaRPr lang="fr-FR" b="1" i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256" y="1568209"/>
            <a:ext cx="3995912" cy="344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8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DIAGNOSTIQUE DIFFERENTIELS</a:t>
            </a:r>
            <a:endParaRPr lang="fr-FR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CISSE SALIMAT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1425" y="1600200"/>
            <a:ext cx="6662738" cy="4525963"/>
          </a:xfrm>
        </p:spPr>
      </p:pic>
    </p:spTree>
    <p:extLst>
      <p:ext uri="{BB962C8B-B14F-4D97-AF65-F5344CB8AC3E}">
        <p14:creationId xmlns:p14="http://schemas.microsoft.com/office/powerpoint/2010/main" val="126515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45641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Actualités</a:t>
            </a:r>
            <a:endParaRPr lang="fr-FR" dirty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20000"/>
              </a:lnSpc>
            </a:pPr>
            <a:r>
              <a:rPr lang="fr-FR" sz="3600" dirty="0" smtClean="0">
                <a:solidFill>
                  <a:schemeClr val="bg2">
                    <a:lumMod val="90000"/>
                  </a:schemeClr>
                </a:solidFill>
              </a:rPr>
              <a:t>EPIDEMIOLOGIE</a:t>
            </a:r>
          </a:p>
          <a:p>
            <a:pPr>
              <a:lnSpc>
                <a:spcPct val="220000"/>
              </a:lnSpc>
            </a:pPr>
            <a:r>
              <a:rPr lang="fr-FR" sz="3600" dirty="0" smtClean="0">
                <a:solidFill>
                  <a:schemeClr val="bg2">
                    <a:lumMod val="90000"/>
                  </a:schemeClr>
                </a:solidFill>
              </a:rPr>
              <a:t>PHYSIOPATHOLOGIE</a:t>
            </a:r>
          </a:p>
          <a:p>
            <a:pPr>
              <a:lnSpc>
                <a:spcPct val="220000"/>
              </a:lnSpc>
            </a:pPr>
            <a:r>
              <a:rPr lang="fr-FR" sz="3600" dirty="0" smtClean="0">
                <a:solidFill>
                  <a:schemeClr val="bg2">
                    <a:lumMod val="90000"/>
                  </a:schemeClr>
                </a:solidFill>
              </a:rPr>
              <a:t>ETIOLOGIES</a:t>
            </a:r>
          </a:p>
          <a:p>
            <a:pPr>
              <a:lnSpc>
                <a:spcPct val="220000"/>
              </a:lnSpc>
            </a:pPr>
            <a:r>
              <a:rPr lang="fr-FR" sz="3600" dirty="0" smtClean="0">
                <a:solidFill>
                  <a:schemeClr val="bg2">
                    <a:lumMod val="90000"/>
                  </a:schemeClr>
                </a:solidFill>
              </a:rPr>
              <a:t>PRESENTATIONS CLINIQUE ET PARACLINIQUE</a:t>
            </a:r>
          </a:p>
          <a:p>
            <a:pPr>
              <a:lnSpc>
                <a:spcPct val="220000"/>
              </a:lnSpc>
            </a:pPr>
            <a:r>
              <a:rPr lang="fr-FR" sz="3600" dirty="0" smtClean="0">
                <a:solidFill>
                  <a:schemeClr val="bg2">
                    <a:lumMod val="90000"/>
                  </a:schemeClr>
                </a:solidFill>
              </a:rPr>
              <a:t>TRAITEMENT 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392494"/>
            <a:ext cx="3995912" cy="3444967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33192" y="5445224"/>
            <a:ext cx="4885216" cy="7918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chemeClr val="tx1"/>
                </a:solidFill>
              </a:rPr>
              <a:t>TRAITEMENT</a:t>
            </a:r>
            <a:endParaRPr lang="fr-FR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5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tx2">
                    <a:lumMod val="50000"/>
                  </a:schemeClr>
                </a:solidFill>
              </a:rPr>
              <a:t>TRAITEMENT </a:t>
            </a:r>
            <a:endParaRPr lang="fr-F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dirty="0"/>
              <a:t>La chirurgie améliore le pronostic mais reste peu </a:t>
            </a:r>
            <a:r>
              <a:rPr lang="fr-FR" dirty="0" smtClean="0"/>
              <a:t>accessible dans </a:t>
            </a:r>
            <a:r>
              <a:rPr lang="fr-FR" dirty="0"/>
              <a:t>les régions endémiques de FET </a:t>
            </a:r>
            <a:endParaRPr lang="fr-FR" dirty="0" smtClean="0"/>
          </a:p>
          <a:p>
            <a:pPr>
              <a:lnSpc>
                <a:spcPct val="150000"/>
              </a:lnSpc>
            </a:pPr>
            <a:r>
              <a:rPr lang="fr-FR" dirty="0" smtClean="0"/>
              <a:t>Elle </a:t>
            </a:r>
            <a:r>
              <a:rPr lang="fr-FR" dirty="0"/>
              <a:t>doit être </a:t>
            </a:r>
            <a:r>
              <a:rPr lang="fr-FR" dirty="0" smtClean="0"/>
              <a:t>précoce pour </a:t>
            </a:r>
            <a:r>
              <a:rPr lang="fr-FR" dirty="0"/>
              <a:t>limiter la mortalité </a:t>
            </a:r>
            <a:r>
              <a:rPr lang="fr-FR" dirty="0" smtClean="0"/>
              <a:t>péri opératoire </a:t>
            </a:r>
            <a:r>
              <a:rPr lang="fr-FR" dirty="0"/>
              <a:t>(estimée à 20 %) </a:t>
            </a:r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323528" y="6093296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/>
              <a:t>Lachaud</a:t>
            </a:r>
            <a:r>
              <a:rPr lang="fr-FR" b="1" i="1" dirty="0"/>
              <a:t> M, </a:t>
            </a:r>
            <a:r>
              <a:rPr lang="fr-FR" b="1" i="1" dirty="0" err="1"/>
              <a:t>Lachaud</a:t>
            </a:r>
            <a:r>
              <a:rPr lang="fr-FR" b="1" i="1" dirty="0"/>
              <a:t> C, Sidi D, </a:t>
            </a:r>
            <a:r>
              <a:rPr lang="fr-FR" b="1" i="1" dirty="0" err="1"/>
              <a:t>Menete</a:t>
            </a:r>
            <a:r>
              <a:rPr lang="fr-FR" b="1" i="1" dirty="0"/>
              <a:t> A, </a:t>
            </a:r>
            <a:r>
              <a:rPr lang="fr-FR" b="1" i="1" dirty="0" err="1"/>
              <a:t>Jouven</a:t>
            </a:r>
            <a:r>
              <a:rPr lang="fr-FR" b="1" i="1" dirty="0"/>
              <a:t> X, </a:t>
            </a:r>
            <a:r>
              <a:rPr lang="fr-FR" b="1" i="1" dirty="0" err="1"/>
              <a:t>Marijon</a:t>
            </a:r>
            <a:r>
              <a:rPr lang="fr-FR" b="1" i="1" dirty="0"/>
              <a:t> </a:t>
            </a:r>
            <a:r>
              <a:rPr lang="fr-FR" b="1" i="1" dirty="0" smtClean="0"/>
              <a:t>E, </a:t>
            </a:r>
            <a:r>
              <a:rPr lang="pt-BR" b="1" i="1" dirty="0" smtClean="0"/>
              <a:t>Ferreira </a:t>
            </a:r>
            <a:r>
              <a:rPr lang="pt-BR" b="1" i="1" dirty="0"/>
              <a:t>B (2018) Tropical endomyocardial fibrosis: </a:t>
            </a:r>
            <a:r>
              <a:rPr lang="pt-BR" b="1" i="1" dirty="0" smtClean="0"/>
              <a:t>perspectives. </a:t>
            </a:r>
            <a:r>
              <a:rPr lang="fr-FR" b="1" i="1" dirty="0" smtClean="0"/>
              <a:t>Ann </a:t>
            </a:r>
            <a:r>
              <a:rPr lang="fr-FR" b="1" i="1" dirty="0" err="1"/>
              <a:t>Cardiol</a:t>
            </a:r>
            <a:r>
              <a:rPr lang="fr-FR" b="1" i="1" dirty="0"/>
              <a:t> </a:t>
            </a:r>
            <a:r>
              <a:rPr lang="fr-FR" b="1" i="1" dirty="0" err="1"/>
              <a:t>Angeiol</a:t>
            </a:r>
            <a:r>
              <a:rPr lang="fr-FR" b="1" i="1" dirty="0"/>
              <a:t> (Paris) 67(2):74–81</a:t>
            </a:r>
          </a:p>
        </p:txBody>
      </p:sp>
    </p:spTree>
    <p:extLst>
      <p:ext uri="{BB962C8B-B14F-4D97-AF65-F5344CB8AC3E}">
        <p14:creationId xmlns:p14="http://schemas.microsoft.com/office/powerpoint/2010/main" val="306651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3678"/>
            <a:ext cx="8229600" cy="1325562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tx2">
                    <a:lumMod val="50000"/>
                  </a:schemeClr>
                </a:solidFill>
              </a:rPr>
              <a:t>TRAITEMENT </a:t>
            </a:r>
            <a:endParaRPr lang="fr-F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200"/>
            <a:ext cx="3779912" cy="49971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b="1" dirty="0" smtClean="0"/>
              <a:t>endartériectomie</a:t>
            </a:r>
            <a:r>
              <a:rPr lang="fr-FR" dirty="0" smtClean="0"/>
              <a:t> </a:t>
            </a:r>
            <a:r>
              <a:rPr lang="fr-FR" dirty="0"/>
              <a:t>± couplée à un geste valvulaire mitral </a:t>
            </a:r>
            <a:r>
              <a:rPr lang="fr-FR" dirty="0" smtClean="0"/>
              <a:t>ou tricuspide </a:t>
            </a:r>
            <a:r>
              <a:rPr lang="fr-FR" dirty="0"/>
              <a:t>(plastie ou remplacement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944" y="1600200"/>
            <a:ext cx="5387897" cy="403244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5879266"/>
            <a:ext cx="9180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Mocumbi</a:t>
            </a:r>
            <a:r>
              <a:rPr lang="fr-FR" sz="2000" b="1" dirty="0"/>
              <a:t> AO. </a:t>
            </a:r>
            <a:r>
              <a:rPr lang="fr-FR" sz="2000" b="1" dirty="0" err="1"/>
              <a:t>Endomyocardial</a:t>
            </a:r>
            <a:r>
              <a:rPr lang="fr-FR" sz="2000" b="1" dirty="0"/>
              <a:t> </a:t>
            </a:r>
            <a:r>
              <a:rPr lang="fr-FR" sz="2000" b="1" dirty="0" err="1"/>
              <a:t>fibrosis</a:t>
            </a:r>
            <a:r>
              <a:rPr lang="fr-FR" sz="2000" b="1" dirty="0"/>
              <a:t>: A </a:t>
            </a:r>
            <a:r>
              <a:rPr lang="fr-FR" sz="2000" b="1" dirty="0" err="1"/>
              <a:t>form</a:t>
            </a:r>
            <a:r>
              <a:rPr lang="fr-FR" sz="2000" b="1" dirty="0"/>
              <a:t> of </a:t>
            </a:r>
            <a:r>
              <a:rPr lang="fr-FR" sz="2000" b="1" dirty="0" err="1"/>
              <a:t>endemic</a:t>
            </a:r>
            <a:r>
              <a:rPr lang="fr-FR" sz="2000" b="1" dirty="0"/>
              <a:t> restrictive</a:t>
            </a:r>
          </a:p>
          <a:p>
            <a:r>
              <a:rPr lang="en-US" sz="2000" b="1" dirty="0"/>
              <a:t>cardiomyopathy, Global Cardiology Science and Practice </a:t>
            </a:r>
            <a:r>
              <a:rPr lang="en-US" sz="2000" b="1" dirty="0" smtClean="0"/>
              <a:t>2012:11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2529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20888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tx2">
                    <a:lumMod val="50000"/>
                  </a:schemeClr>
                </a:solidFill>
              </a:rPr>
              <a:t>CONCLUSION </a:t>
            </a:r>
            <a:endParaRPr lang="fr-FR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83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2564904"/>
            <a:ext cx="4169970" cy="429309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11560" y="188640"/>
            <a:ext cx="66967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b="1" dirty="0"/>
              <a:t>Reste toujours un mystère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b="1" dirty="0" smtClean="0"/>
              <a:t>Prévalence en baisse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b="1" dirty="0" smtClean="0"/>
              <a:t>Mécanisme des étiologies toujours inconnue </a:t>
            </a:r>
          </a:p>
        </p:txBody>
      </p:sp>
    </p:spTree>
    <p:extLst>
      <p:ext uri="{BB962C8B-B14F-4D97-AF65-F5344CB8AC3E}">
        <p14:creationId xmlns:p14="http://schemas.microsoft.com/office/powerpoint/2010/main" val="66018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45641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Actualités</a:t>
            </a:r>
            <a:endParaRPr lang="fr-FR" dirty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20000"/>
              </a:lnSpc>
            </a:pPr>
            <a:r>
              <a:rPr lang="fr-FR" sz="3600" b="1" dirty="0" smtClean="0"/>
              <a:t>EPIDEMIOLOGIE</a:t>
            </a:r>
          </a:p>
          <a:p>
            <a:pPr>
              <a:lnSpc>
                <a:spcPct val="220000"/>
              </a:lnSpc>
            </a:pPr>
            <a:r>
              <a:rPr lang="fr-FR" sz="3600" b="1" dirty="0" smtClean="0"/>
              <a:t>PHYSIOPATHOLOGIE</a:t>
            </a:r>
          </a:p>
          <a:p>
            <a:pPr>
              <a:lnSpc>
                <a:spcPct val="220000"/>
              </a:lnSpc>
            </a:pPr>
            <a:r>
              <a:rPr lang="fr-FR" sz="3600" b="1" dirty="0" smtClean="0"/>
              <a:t>ETIOLOGIES</a:t>
            </a:r>
          </a:p>
          <a:p>
            <a:pPr>
              <a:lnSpc>
                <a:spcPct val="220000"/>
              </a:lnSpc>
            </a:pPr>
            <a:r>
              <a:rPr lang="fr-FR" sz="3600" b="1" dirty="0" smtClean="0"/>
              <a:t>PRESENTATIONS CLINIQUE ET PARACLINIQUE</a:t>
            </a:r>
          </a:p>
          <a:p>
            <a:pPr>
              <a:lnSpc>
                <a:spcPct val="220000"/>
              </a:lnSpc>
            </a:pPr>
            <a:r>
              <a:rPr lang="fr-FR" sz="3600" b="1" dirty="0" smtClean="0"/>
              <a:t>TRAITEMENT </a:t>
            </a:r>
          </a:p>
          <a:p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392494"/>
            <a:ext cx="3995912" cy="344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2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45641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Actualités</a:t>
            </a:r>
            <a:endParaRPr lang="fr-FR" dirty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20000"/>
              </a:lnSpc>
            </a:pPr>
            <a:r>
              <a:rPr lang="fr-FR" sz="3600" dirty="0" smtClean="0"/>
              <a:t>EPIDEMIOLOGIE</a:t>
            </a:r>
          </a:p>
          <a:p>
            <a:pPr>
              <a:lnSpc>
                <a:spcPct val="220000"/>
              </a:lnSpc>
            </a:pPr>
            <a:r>
              <a:rPr lang="fr-FR" sz="3600" dirty="0" smtClean="0">
                <a:solidFill>
                  <a:schemeClr val="bg2">
                    <a:lumMod val="90000"/>
                  </a:schemeClr>
                </a:solidFill>
              </a:rPr>
              <a:t>PHYSIOPATHOLOGIE</a:t>
            </a:r>
          </a:p>
          <a:p>
            <a:pPr>
              <a:lnSpc>
                <a:spcPct val="220000"/>
              </a:lnSpc>
            </a:pPr>
            <a:r>
              <a:rPr lang="fr-FR" sz="3600" dirty="0" smtClean="0">
                <a:solidFill>
                  <a:schemeClr val="bg2">
                    <a:lumMod val="90000"/>
                  </a:schemeClr>
                </a:solidFill>
              </a:rPr>
              <a:t>ETIOLOGIES</a:t>
            </a:r>
          </a:p>
          <a:p>
            <a:pPr>
              <a:lnSpc>
                <a:spcPct val="220000"/>
              </a:lnSpc>
            </a:pPr>
            <a:r>
              <a:rPr lang="fr-FR" sz="3600" dirty="0" smtClean="0">
                <a:solidFill>
                  <a:schemeClr val="bg2">
                    <a:lumMod val="90000"/>
                  </a:schemeClr>
                </a:solidFill>
              </a:rPr>
              <a:t>PRESENTATIONS CLINIQUE ET PARACLINIQUE</a:t>
            </a:r>
          </a:p>
          <a:p>
            <a:pPr>
              <a:lnSpc>
                <a:spcPct val="220000"/>
              </a:lnSpc>
            </a:pPr>
            <a:r>
              <a:rPr lang="fr-FR" sz="3600" dirty="0" smtClean="0">
                <a:solidFill>
                  <a:schemeClr val="bg2">
                    <a:lumMod val="90000"/>
                  </a:schemeClr>
                </a:solidFill>
              </a:rPr>
              <a:t>TRAITEMENT 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392494"/>
            <a:ext cx="3995912" cy="3444967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-25184" y="1844824"/>
            <a:ext cx="4885216" cy="7918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chemeClr val="tx1"/>
                </a:solidFill>
              </a:rPr>
              <a:t>EPIDEMIOLOGIE</a:t>
            </a:r>
            <a:r>
              <a:rPr lang="fr-FR" sz="3600" b="1" dirty="0" smtClean="0">
                <a:solidFill>
                  <a:schemeClr val="bg1"/>
                </a:solidFill>
              </a:rPr>
              <a:t> </a:t>
            </a:r>
            <a:endParaRPr lang="fr-F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67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1" y="116632"/>
            <a:ext cx="9087679" cy="588548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5536" y="6239053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/>
              <a:t>Duraes</a:t>
            </a:r>
            <a:r>
              <a:rPr lang="fr-FR" b="1" i="1" dirty="0"/>
              <a:t>, A.R., de </a:t>
            </a:r>
            <a:r>
              <a:rPr lang="fr-FR" b="1" i="1" dirty="0" err="1"/>
              <a:t>Souza</a:t>
            </a:r>
            <a:r>
              <a:rPr lang="fr-FR" b="1" i="1" dirty="0"/>
              <a:t> Lima </a:t>
            </a:r>
            <a:r>
              <a:rPr lang="fr-FR" b="1" i="1" dirty="0" err="1"/>
              <a:t>Bitar</a:t>
            </a:r>
            <a:r>
              <a:rPr lang="fr-FR" b="1" i="1" dirty="0"/>
              <a:t>, Y., </a:t>
            </a:r>
            <a:r>
              <a:rPr lang="fr-FR" b="1" i="1" dirty="0" err="1"/>
              <a:t>Roever</a:t>
            </a:r>
            <a:r>
              <a:rPr lang="fr-FR" b="1" i="1" dirty="0"/>
              <a:t>, L. et al. </a:t>
            </a:r>
            <a:r>
              <a:rPr lang="fr-FR" b="1" i="1" dirty="0" err="1"/>
              <a:t>Endomyocardial</a:t>
            </a:r>
            <a:r>
              <a:rPr lang="fr-FR" b="1" i="1" dirty="0"/>
              <a:t> </a:t>
            </a:r>
            <a:r>
              <a:rPr lang="fr-FR" b="1" i="1" dirty="0" err="1"/>
              <a:t>fibrosis</a:t>
            </a:r>
            <a:r>
              <a:rPr lang="fr-FR" b="1" i="1" dirty="0"/>
              <a:t>: </a:t>
            </a:r>
            <a:r>
              <a:rPr lang="fr-FR" b="1" i="1" dirty="0" err="1" smtClean="0"/>
              <a:t>past</a:t>
            </a:r>
            <a:r>
              <a:rPr lang="fr-FR" b="1" i="1" dirty="0" smtClean="0"/>
              <a:t>, </a:t>
            </a:r>
            <a:r>
              <a:rPr lang="fr-FR" b="1" i="1" dirty="0" err="1" smtClean="0"/>
              <a:t>present</a:t>
            </a:r>
            <a:r>
              <a:rPr lang="fr-FR" b="1" i="1" dirty="0"/>
              <a:t>, and future. </a:t>
            </a:r>
            <a:r>
              <a:rPr lang="fr-FR" b="1" i="1" dirty="0" err="1"/>
              <a:t>Heart</a:t>
            </a:r>
            <a:r>
              <a:rPr lang="fr-FR" b="1" i="1" dirty="0"/>
              <a:t> Fail </a:t>
            </a:r>
            <a:r>
              <a:rPr lang="fr-FR" b="1" i="1" dirty="0" err="1"/>
              <a:t>Rev</a:t>
            </a:r>
            <a:r>
              <a:rPr lang="fr-FR" b="1" i="1" dirty="0"/>
              <a:t> 25, 725–730 (2020). </a:t>
            </a:r>
          </a:p>
        </p:txBody>
      </p:sp>
      <p:sp>
        <p:nvSpPr>
          <p:cNvPr id="4" name="Ellipse 3"/>
          <p:cNvSpPr/>
          <p:nvPr/>
        </p:nvSpPr>
        <p:spPr>
          <a:xfrm rot="16398668">
            <a:off x="51314" y="2977364"/>
            <a:ext cx="1262917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1946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5" name="Flèche vers le bas 4"/>
          <p:cNvSpPr/>
          <p:nvPr/>
        </p:nvSpPr>
        <p:spPr>
          <a:xfrm rot="692375">
            <a:off x="176476" y="4234324"/>
            <a:ext cx="483231" cy="91873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7452320" y="548680"/>
            <a:ext cx="1296144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2018</a:t>
            </a:r>
            <a:endParaRPr lang="fr-FR" sz="2400" b="1" dirty="0"/>
          </a:p>
        </p:txBody>
      </p:sp>
      <p:sp>
        <p:nvSpPr>
          <p:cNvPr id="7" name="Flèche vers le bas 6"/>
          <p:cNvSpPr/>
          <p:nvPr/>
        </p:nvSpPr>
        <p:spPr>
          <a:xfrm rot="20842912">
            <a:off x="8446442" y="2002964"/>
            <a:ext cx="467544" cy="305925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476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94" y="1052736"/>
            <a:ext cx="8849297" cy="383574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39552" y="515719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/>
              <a:t>Bukhman</a:t>
            </a:r>
            <a:r>
              <a:rPr lang="fr-FR" b="1" i="1" dirty="0"/>
              <a:t> G, Ziegler J, Parry E (2008) </a:t>
            </a:r>
            <a:r>
              <a:rPr lang="fr-FR" b="1" i="1" dirty="0" err="1"/>
              <a:t>Endomyocardial</a:t>
            </a:r>
            <a:r>
              <a:rPr lang="fr-FR" b="1" i="1" dirty="0"/>
              <a:t> </a:t>
            </a:r>
            <a:r>
              <a:rPr lang="fr-FR" b="1" i="1" dirty="0" err="1"/>
              <a:t>Fibrosis</a:t>
            </a:r>
            <a:r>
              <a:rPr lang="fr-FR" b="1" i="1" dirty="0"/>
              <a:t>: </a:t>
            </a:r>
            <a:r>
              <a:rPr lang="fr-FR" b="1" i="1" dirty="0" err="1"/>
              <a:t>Still</a:t>
            </a:r>
            <a:r>
              <a:rPr lang="fr-FR" b="1" i="1" dirty="0"/>
              <a:t> </a:t>
            </a:r>
            <a:r>
              <a:rPr lang="fr-FR" b="1" i="1" dirty="0" smtClean="0"/>
              <a:t>a </a:t>
            </a:r>
            <a:r>
              <a:rPr lang="en-US" b="1" i="1" dirty="0" smtClean="0"/>
              <a:t>Mystery </a:t>
            </a:r>
            <a:r>
              <a:rPr lang="en-US" b="1" i="1" dirty="0"/>
              <a:t>after 60 Years. </a:t>
            </a:r>
            <a:r>
              <a:rPr lang="en-US" b="1" i="1" dirty="0" err="1"/>
              <a:t>PLoS</a:t>
            </a:r>
            <a:r>
              <a:rPr lang="en-US" b="1" i="1" dirty="0"/>
              <a:t> </a:t>
            </a:r>
            <a:r>
              <a:rPr lang="en-US" b="1" i="1" dirty="0" err="1"/>
              <a:t>Negl</a:t>
            </a:r>
            <a:r>
              <a:rPr lang="en-US" b="1" i="1" dirty="0"/>
              <a:t> Trop 2(2): e97. </a:t>
            </a:r>
            <a:r>
              <a:rPr lang="en-US" b="1" i="1" dirty="0" smtClean="0"/>
              <a:t>doi:10.1371/journal. </a:t>
            </a:r>
            <a:r>
              <a:rPr lang="fr-FR" b="1" i="1" dirty="0" smtClean="0"/>
              <a:t>pntd.0000097</a:t>
            </a:r>
            <a:endParaRPr lang="fr-FR" b="1" i="1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83568" y="162199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tx2">
                    <a:lumMod val="50000"/>
                  </a:schemeClr>
                </a:solidFill>
              </a:rPr>
              <a:t>EPIDEMIOLOGIE DE LA FEM</a:t>
            </a:r>
            <a:endParaRPr lang="fr-FR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4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20477" t="19484" r="24542" b="7110"/>
          <a:stretch/>
        </p:blipFill>
        <p:spPr>
          <a:xfrm>
            <a:off x="35432" y="-315416"/>
            <a:ext cx="9108568" cy="610790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5432" y="6150114"/>
            <a:ext cx="9108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Bukhman</a:t>
            </a:r>
            <a:r>
              <a:rPr lang="fr-FR" sz="2000" b="1" dirty="0"/>
              <a:t> G, Ziegler J, Parry E (2008) </a:t>
            </a:r>
            <a:r>
              <a:rPr lang="fr-FR" sz="2000" b="1" dirty="0" err="1"/>
              <a:t>Endomyocardial</a:t>
            </a:r>
            <a:r>
              <a:rPr lang="fr-FR" sz="2000" b="1" dirty="0"/>
              <a:t> </a:t>
            </a:r>
            <a:r>
              <a:rPr lang="fr-FR" sz="2000" b="1" dirty="0" err="1"/>
              <a:t>Fibrosis</a:t>
            </a:r>
            <a:r>
              <a:rPr lang="fr-FR" sz="2000" b="1" dirty="0"/>
              <a:t>: </a:t>
            </a:r>
            <a:r>
              <a:rPr lang="fr-FR" sz="2000" b="1" dirty="0" err="1"/>
              <a:t>Still</a:t>
            </a:r>
            <a:r>
              <a:rPr lang="fr-FR" sz="2000" b="1" dirty="0"/>
              <a:t> </a:t>
            </a:r>
            <a:r>
              <a:rPr lang="fr-FR" sz="2000" b="1" dirty="0" smtClean="0"/>
              <a:t>a </a:t>
            </a:r>
            <a:r>
              <a:rPr lang="en-US" sz="2000" b="1" dirty="0" smtClean="0"/>
              <a:t>Mystery </a:t>
            </a:r>
            <a:r>
              <a:rPr lang="en-US" sz="2000" b="1" dirty="0"/>
              <a:t>after 60 Years. </a:t>
            </a:r>
            <a:r>
              <a:rPr lang="en-US" sz="2000" b="1" dirty="0" err="1"/>
              <a:t>PLoS</a:t>
            </a:r>
            <a:r>
              <a:rPr lang="en-US" sz="2000" b="1" dirty="0"/>
              <a:t> </a:t>
            </a:r>
            <a:r>
              <a:rPr lang="en-US" sz="2000" b="1" dirty="0" err="1"/>
              <a:t>Negl</a:t>
            </a:r>
            <a:r>
              <a:rPr lang="en-US" sz="2000" b="1" dirty="0"/>
              <a:t> Trop 2(2): e97.</a:t>
            </a:r>
            <a:endParaRPr lang="fr-FR" sz="2000" b="1" dirty="0"/>
          </a:p>
        </p:txBody>
      </p:sp>
      <p:sp>
        <p:nvSpPr>
          <p:cNvPr id="4" name="Ellipse 3"/>
          <p:cNvSpPr/>
          <p:nvPr/>
        </p:nvSpPr>
        <p:spPr>
          <a:xfrm>
            <a:off x="1187624" y="998809"/>
            <a:ext cx="8136904" cy="4859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1331640" y="-299753"/>
            <a:ext cx="8136904" cy="12828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8388424" y="4235701"/>
            <a:ext cx="504056" cy="19442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628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2792</TotalTime>
  <Words>1006</Words>
  <Application>Microsoft Office PowerPoint</Application>
  <PresentationFormat>Affichage à l'écran (4:3)</PresentationFormat>
  <Paragraphs>161</Paragraphs>
  <Slides>45</Slides>
  <Notes>7</Notes>
  <HiddenSlides>0</HiddenSlides>
  <MMClips>4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0" baseType="lpstr">
      <vt:lpstr>Arial</vt:lpstr>
      <vt:lpstr>Bookman Old Style</vt:lpstr>
      <vt:lpstr>Calibri</vt:lpstr>
      <vt:lpstr>Wingdings</vt:lpstr>
      <vt:lpstr>Thème Office</vt:lpstr>
      <vt:lpstr>Présentation PowerPoint</vt:lpstr>
      <vt:lpstr>Actualités sur lA fibrose endo myocardique (fem)</vt:lpstr>
      <vt:lpstr>PAS DE CONFLIT D’INTERÊTS</vt:lpstr>
      <vt:lpstr>INTRODUCTION</vt:lpstr>
      <vt:lpstr>Actualités</vt:lpstr>
      <vt:lpstr>Actualités</vt:lpstr>
      <vt:lpstr>Présentation PowerPoint</vt:lpstr>
      <vt:lpstr>Présentation PowerPoint</vt:lpstr>
      <vt:lpstr>Présentation PowerPoint</vt:lpstr>
      <vt:lpstr>Présentation PowerPoint</vt:lpstr>
      <vt:lpstr>Actualités</vt:lpstr>
      <vt:lpstr>Présentation PowerPoint</vt:lpstr>
      <vt:lpstr>Actualités</vt:lpstr>
      <vt:lpstr>Présentation PowerPoint</vt:lpstr>
      <vt:lpstr>Actualités</vt:lpstr>
      <vt:lpstr>PRESENTATIONS  CLINIQUES</vt:lpstr>
      <vt:lpstr>PRESENTATIONS  CLINIQUES</vt:lpstr>
      <vt:lpstr>PRESENTATIONS  CLINIQUES</vt:lpstr>
      <vt:lpstr>PRESENTATIONS  CLINIQUES</vt:lpstr>
      <vt:lpstr>Présentation PowerPoint</vt:lpstr>
      <vt:lpstr>Présentation PowerPoint</vt:lpstr>
      <vt:lpstr>PRESENTATIONS  PARACLINIQUES</vt:lpstr>
      <vt:lpstr>PRESENTATIONS  PARACLINIQUES BIOLOGIE </vt:lpstr>
      <vt:lpstr>Présentation PowerPoint</vt:lpstr>
      <vt:lpstr>PRESENTATIONS  PARACLINIQUES ECG </vt:lpstr>
      <vt:lpstr>Présentation PowerPoint</vt:lpstr>
      <vt:lpstr>PRESENTATIONS  PARACLINIQUES Echocardiographie</vt:lpstr>
      <vt:lpstr>PRESENTATIONS  PARACLINIQUES Echocardiographie</vt:lpstr>
      <vt:lpstr>PRESENTATIONS  PARACLINIQUES Echocardiographie</vt:lpstr>
      <vt:lpstr>PRESENTATIONS  PARACLINIQUES Echocardiographie</vt:lpstr>
      <vt:lpstr>PRESENTATIONS  PARACLINIQUES Echocardiographie</vt:lpstr>
      <vt:lpstr>Présentation PowerPoint</vt:lpstr>
      <vt:lpstr>PRESENTATIONS  PARACLINIQUES IRM</vt:lpstr>
      <vt:lpstr>Présentation PowerPoint</vt:lpstr>
      <vt:lpstr>Présentation PowerPoint</vt:lpstr>
      <vt:lpstr>PRESENTATIONS  PARACLINIQUES SCANNER </vt:lpstr>
      <vt:lpstr>PRESENTATIONS  PARACLINIQUES ANGIOGRAPHIE </vt:lpstr>
      <vt:lpstr>PRESENTATIONS  PARACLINIQUES BIOPSIE</vt:lpstr>
      <vt:lpstr>DIAGNOSTIQUE DIFFERENTIELS  </vt:lpstr>
      <vt:lpstr>DIAGNOSTIQUE DIFFERENTIELS</vt:lpstr>
      <vt:lpstr>Actualités</vt:lpstr>
      <vt:lpstr>TRAITEMENT </vt:lpstr>
      <vt:lpstr>TRAITEMENT </vt:lpstr>
      <vt:lpstr>CONCLUSION 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NGORAN YVES</dc:creator>
  <cp:lastModifiedBy>NGORAN YVES</cp:lastModifiedBy>
  <cp:revision>80</cp:revision>
  <dcterms:created xsi:type="dcterms:W3CDTF">2021-10-24T15:31:00Z</dcterms:created>
  <dcterms:modified xsi:type="dcterms:W3CDTF">2021-10-29T08:32:59Z</dcterms:modified>
</cp:coreProperties>
</file>